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33" r:id="rId2"/>
    <p:sldMasterId id="2147483752" r:id="rId3"/>
    <p:sldMasterId id="2147483780" r:id="rId4"/>
    <p:sldMasterId id="2147483809" r:id="rId5"/>
  </p:sldMasterIdLst>
  <p:notesMasterIdLst>
    <p:notesMasterId r:id="rId31"/>
  </p:notesMasterIdLst>
  <p:sldIdLst>
    <p:sldId id="256" r:id="rId6"/>
    <p:sldId id="306" r:id="rId7"/>
    <p:sldId id="272" r:id="rId8"/>
    <p:sldId id="304" r:id="rId9"/>
    <p:sldId id="305" r:id="rId10"/>
    <p:sldId id="273" r:id="rId11"/>
    <p:sldId id="274" r:id="rId12"/>
    <p:sldId id="275" r:id="rId13"/>
    <p:sldId id="308" r:id="rId14"/>
    <p:sldId id="281" r:id="rId15"/>
    <p:sldId id="282" r:id="rId16"/>
    <p:sldId id="314" r:id="rId17"/>
    <p:sldId id="283" r:id="rId18"/>
    <p:sldId id="284" r:id="rId19"/>
    <p:sldId id="285" r:id="rId20"/>
    <p:sldId id="286" r:id="rId21"/>
    <p:sldId id="313" r:id="rId22"/>
    <p:sldId id="288" r:id="rId23"/>
    <p:sldId id="301" r:id="rId24"/>
    <p:sldId id="302" r:id="rId25"/>
    <p:sldId id="311" r:id="rId26"/>
    <p:sldId id="292" r:id="rId27"/>
    <p:sldId id="293" r:id="rId28"/>
    <p:sldId id="294" r:id="rId29"/>
    <p:sldId id="31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636E85-3886-4B35-8457-C7CFEC197B40}">
          <p14:sldIdLst>
            <p14:sldId id="256"/>
            <p14:sldId id="306"/>
            <p14:sldId id="272"/>
            <p14:sldId id="304"/>
            <p14:sldId id="305"/>
            <p14:sldId id="273"/>
            <p14:sldId id="274"/>
            <p14:sldId id="275"/>
            <p14:sldId id="308"/>
          </p14:sldIdLst>
        </p14:section>
        <p14:section name="Windows Web Platform" id="{85D86122-F64C-4BB1-A2C6-3AA6B8A2147D}">
          <p14:sldIdLst>
            <p14:sldId id="281"/>
            <p14:sldId id="282"/>
            <p14:sldId id="314"/>
            <p14:sldId id="283"/>
            <p14:sldId id="284"/>
            <p14:sldId id="285"/>
            <p14:sldId id="286"/>
            <p14:sldId id="313"/>
            <p14:sldId id="288"/>
            <p14:sldId id="301"/>
            <p14:sldId id="302"/>
            <p14:sldId id="311"/>
            <p14:sldId id="292"/>
            <p14:sldId id="293"/>
            <p14:sldId id="294"/>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6020" autoAdjust="0"/>
  </p:normalViewPr>
  <p:slideViewPr>
    <p:cSldViewPr snapToGrid="0">
      <p:cViewPr varScale="1">
        <p:scale>
          <a:sx n="45" d="100"/>
          <a:sy n="45" d="100"/>
        </p:scale>
        <p:origin x="1493" y="48"/>
      </p:cViewPr>
      <p:guideLst/>
    </p:cSldViewPr>
  </p:slideViewPr>
  <p:notesTextViewPr>
    <p:cViewPr>
      <p:scale>
        <a:sx n="150" d="100"/>
        <a:sy n="15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err="1">
                <a:solidFill>
                  <a:schemeClr val="accent1"/>
                </a:solidFill>
              </a:rPr>
              <a:t>JetStream</a:t>
            </a:r>
            <a:r>
              <a:rPr lang="en-US" sz="2400" dirty="0">
                <a:solidFill>
                  <a:schemeClr val="accent1"/>
                </a:solidFill>
              </a:rPr>
              <a:t> Benchmark (higher is better)</a:t>
            </a:r>
          </a:p>
        </c:rich>
      </c:tx>
      <c:layout>
        <c:manualLayout>
          <c:xMode val="edge"/>
          <c:yMode val="edge"/>
          <c:x val="0.23844835124091882"/>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DEAA-49ED-9544-135E7873208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DEAA-49ED-9544-135E7873208E}"/>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DEAA-49ED-9544-135E7873208E}"/>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DEAA-49ED-9544-135E7873208E}"/>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96</c:v>
                </c:pt>
                <c:pt idx="1">
                  <c:v>148</c:v>
                </c:pt>
                <c:pt idx="2">
                  <c:v>136</c:v>
                </c:pt>
                <c:pt idx="3">
                  <c:v>123</c:v>
                </c:pt>
              </c:numCache>
            </c:numRef>
          </c:val>
          <c:extLst>
            <c:ext xmlns:c16="http://schemas.microsoft.com/office/drawing/2014/chart" uri="{C3380CC4-5D6E-409C-BE32-E72D297353CC}">
              <c16:uniqueId val="{00000008-DEAA-49ED-9544-135E7873208E}"/>
            </c:ext>
          </c:extLst>
        </c:ser>
        <c:dLbls>
          <c:showLegendKey val="0"/>
          <c:showVal val="0"/>
          <c:showCatName val="0"/>
          <c:showSerName val="0"/>
          <c:showPercent val="0"/>
          <c:showBubbleSize val="0"/>
        </c:dLbls>
        <c:gapWidth val="94"/>
        <c:overlap val="100"/>
        <c:axId val="283621576"/>
        <c:axId val="283619224"/>
      </c:barChart>
      <c:catAx>
        <c:axId val="28362157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19224"/>
        <c:crosses val="autoZero"/>
        <c:auto val="1"/>
        <c:lblAlgn val="ctr"/>
        <c:lblOffset val="100"/>
        <c:noMultiLvlLbl val="0"/>
      </c:catAx>
      <c:valAx>
        <c:axId val="283619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157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r>
              <a:rPr lang="en-US" sz="2400" dirty="0" smtClean="0">
                <a:solidFill>
                  <a:schemeClr val="accent1"/>
                </a:solidFill>
              </a:rPr>
              <a:t>Octane 2.0 Benchmark (higher is better)</a:t>
            </a:r>
          </a:p>
        </c:rich>
      </c:tx>
      <c:layout>
        <c:manualLayout>
          <c:xMode val="edge"/>
          <c:yMode val="edge"/>
          <c:x val="0.23218011226958915"/>
          <c:y val="5.3256135941893379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2"/>
              </a:solidFill>
              <a:latin typeface="+mn-lt"/>
              <a:ea typeface="+mn-ea"/>
              <a:cs typeface="+mn-cs"/>
            </a:defRPr>
          </a:pPr>
          <a:endParaRPr lang="en-US"/>
        </a:p>
      </c:txPr>
    </c:title>
    <c:autoTitleDeleted val="0"/>
    <c:plotArea>
      <c:layout>
        <c:manualLayout>
          <c:layoutTarget val="inner"/>
          <c:xMode val="edge"/>
          <c:yMode val="edge"/>
          <c:x val="9.0959794798377458E-2"/>
          <c:y val="0.16608967961356572"/>
          <c:w val="0.81813111429253149"/>
          <c:h val="0.66712599552145246"/>
        </c:manualLayout>
      </c:layout>
      <c:barChart>
        <c:barDir val="col"/>
        <c:grouping val="clustered"/>
        <c:varyColors val="0"/>
        <c:ser>
          <c:idx val="0"/>
          <c:order val="0"/>
          <c:tx>
            <c:strRef>
              <c:f>Sheet1!$B$1</c:f>
              <c:strCache>
                <c:ptCount val="1"/>
                <c:pt idx="0">
                  <c:v>Higher is better</c:v>
                </c:pt>
              </c:strCache>
            </c:strRef>
          </c:tx>
          <c:spPr>
            <a:solidFill>
              <a:schemeClr val="accent6"/>
            </a:solidFill>
            <a:ln>
              <a:noFill/>
            </a:ln>
            <a:effectLst/>
          </c:spPr>
          <c:invertIfNegative val="0"/>
          <c:dPt>
            <c:idx val="0"/>
            <c:invertIfNegative val="0"/>
            <c:bubble3D val="0"/>
            <c:spPr>
              <a:solidFill>
                <a:schemeClr val="tx2">
                  <a:lumMod val="90000"/>
                </a:schemeClr>
              </a:solidFill>
              <a:ln>
                <a:noFill/>
              </a:ln>
              <a:effectLst/>
            </c:spPr>
            <c:extLst>
              <c:ext xmlns:c16="http://schemas.microsoft.com/office/drawing/2014/chart" uri="{C3380CC4-5D6E-409C-BE32-E72D297353CC}">
                <c16:uniqueId val="{00000001-444B-43A4-899E-9785B07A2F0D}"/>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444B-43A4-899E-9785B07A2F0D}"/>
              </c:ext>
            </c:extLst>
          </c:dPt>
          <c:dPt>
            <c:idx val="2"/>
            <c:invertIfNegative val="0"/>
            <c:bubble3D val="0"/>
            <c:spPr>
              <a:solidFill>
                <a:schemeClr val="tx2">
                  <a:lumMod val="90000"/>
                </a:schemeClr>
              </a:solidFill>
              <a:ln>
                <a:noFill/>
              </a:ln>
              <a:effectLst/>
            </c:spPr>
            <c:extLst>
              <c:ext xmlns:c16="http://schemas.microsoft.com/office/drawing/2014/chart" uri="{C3380CC4-5D6E-409C-BE32-E72D297353CC}">
                <c16:uniqueId val="{00000005-444B-43A4-899E-9785B07A2F0D}"/>
              </c:ext>
            </c:extLst>
          </c:dPt>
          <c:dPt>
            <c:idx val="3"/>
            <c:invertIfNegative val="0"/>
            <c:bubble3D val="0"/>
            <c:spPr>
              <a:solidFill>
                <a:schemeClr val="tx2">
                  <a:lumMod val="90000"/>
                </a:schemeClr>
              </a:solidFill>
              <a:ln>
                <a:noFill/>
              </a:ln>
              <a:effectLst/>
            </c:spPr>
            <c:extLst>
              <c:ext xmlns:c16="http://schemas.microsoft.com/office/drawing/2014/chart" uri="{C3380CC4-5D6E-409C-BE32-E72D297353CC}">
                <c16:uniqueId val="{00000007-444B-43A4-899E-9785B07A2F0D}"/>
              </c:ext>
            </c:extLst>
          </c:dPt>
          <c:cat>
            <c:strRef>
              <c:f>Sheet1!$A$2:$A$5</c:f>
              <c:strCache>
                <c:ptCount val="4"/>
                <c:pt idx="0">
                  <c:v>Internet Explorer 11</c:v>
                </c:pt>
                <c:pt idx="1">
                  <c:v>Microsoft Edge</c:v>
                </c:pt>
                <c:pt idx="2">
                  <c:v>Chrome Canary 43.0.2369.0</c:v>
                </c:pt>
                <c:pt idx="3">
                  <c:v>Firefox Alpha 40.0a1(04-14)</c:v>
                </c:pt>
              </c:strCache>
            </c:strRef>
          </c:cat>
          <c:val>
            <c:numRef>
              <c:f>Sheet1!$B$2:$B$5</c:f>
              <c:numCache>
                <c:formatCode>General</c:formatCode>
                <c:ptCount val="4"/>
                <c:pt idx="0">
                  <c:v>10247</c:v>
                </c:pt>
                <c:pt idx="1">
                  <c:v>21854</c:v>
                </c:pt>
                <c:pt idx="2">
                  <c:v>21014</c:v>
                </c:pt>
                <c:pt idx="3">
                  <c:v>19271</c:v>
                </c:pt>
              </c:numCache>
            </c:numRef>
          </c:val>
          <c:extLst>
            <c:ext xmlns:c16="http://schemas.microsoft.com/office/drawing/2014/chart" uri="{C3380CC4-5D6E-409C-BE32-E72D297353CC}">
              <c16:uniqueId val="{00000008-444B-43A4-899E-9785B07A2F0D}"/>
            </c:ext>
          </c:extLst>
        </c:ser>
        <c:dLbls>
          <c:showLegendKey val="0"/>
          <c:showVal val="0"/>
          <c:showCatName val="0"/>
          <c:showSerName val="0"/>
          <c:showPercent val="0"/>
          <c:showBubbleSize val="0"/>
        </c:dLbls>
        <c:gapWidth val="94"/>
        <c:overlap val="-27"/>
        <c:axId val="283623536"/>
        <c:axId val="283620792"/>
      </c:barChart>
      <c:catAx>
        <c:axId val="283623536"/>
        <c:scaling>
          <c:orientation val="minMax"/>
        </c:scaling>
        <c:delete val="0"/>
        <c:axPos val="b"/>
        <c:numFmt formatCode="General" sourceLinked="1"/>
        <c:majorTickMark val="none"/>
        <c:minorTickMark val="none"/>
        <c:tickLblPos val="nextTo"/>
        <c:spPr>
          <a:noFill/>
          <a:ln w="9525" cap="flat" cmpd="sng" algn="ctr">
            <a:solidFill>
              <a:schemeClr val="tx2">
                <a:lumMod val="90000"/>
              </a:schemeClr>
            </a:solidFill>
            <a:round/>
          </a:ln>
          <a:effectLst/>
        </c:spPr>
        <c:txPr>
          <a:bodyPr rot="-60000000" spcFirstLastPara="1" vertOverflow="ellipsis" vert="horz" wrap="square" anchor="ctr" anchorCtr="1"/>
          <a:lstStyle/>
          <a:p>
            <a:pPr>
              <a:defRPr sz="1200" b="0" i="0" u="none" strike="noStrike" kern="1200" baseline="0">
                <a:solidFill>
                  <a:schemeClr val="accent2"/>
                </a:solidFill>
                <a:latin typeface="+mn-lt"/>
                <a:ea typeface="+mn-ea"/>
                <a:cs typeface="+mn-cs"/>
              </a:defRPr>
            </a:pPr>
            <a:endParaRPr lang="en-US"/>
          </a:p>
        </c:txPr>
        <c:crossAx val="283620792"/>
        <c:crosses val="autoZero"/>
        <c:auto val="1"/>
        <c:lblAlgn val="ctr"/>
        <c:lblOffset val="100"/>
        <c:noMultiLvlLbl val="0"/>
      </c:catAx>
      <c:valAx>
        <c:axId val="283620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283623536"/>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BADB5-9422-489C-99FF-DB702C69DA85}" type="datetimeFigureOut">
              <a:rPr lang="en-US" smtClean="0"/>
              <a:t>9/29/2015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8B971-3C4A-4CD6-BC8F-E4161C3147AE}" type="slidenum">
              <a:rPr lang="en-US" smtClean="0"/>
              <a:t>‹#›</a:t>
            </a:fld>
            <a:endParaRPr lang="en-US"/>
          </a:p>
        </p:txBody>
      </p:sp>
    </p:spTree>
    <p:extLst>
      <p:ext uri="{BB962C8B-B14F-4D97-AF65-F5344CB8AC3E}">
        <p14:creationId xmlns:p14="http://schemas.microsoft.com/office/powerpoint/2010/main" val="2201424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1</a:t>
            </a:fld>
            <a:endParaRPr lang="en-US"/>
          </a:p>
        </p:txBody>
      </p:sp>
    </p:spTree>
    <p:extLst>
      <p:ext uri="{BB962C8B-B14F-4D97-AF65-F5344CB8AC3E}">
        <p14:creationId xmlns:p14="http://schemas.microsoft.com/office/powerpoint/2010/main" val="2693273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talking about the</a:t>
            </a:r>
            <a:r>
              <a:rPr lang="en-US" baseline="0" dirty="0" smtClean="0"/>
              <a:t> Web platform.</a:t>
            </a:r>
          </a:p>
          <a:p>
            <a:r>
              <a:rPr lang="en-US" baseline="0" dirty="0" smtClean="0"/>
              <a:t>The Web platform we have for web developers today is built off the same technologies we have in Edge.</a:t>
            </a:r>
          </a:p>
          <a:p>
            <a:r>
              <a:rPr lang="en-US" baseline="0" dirty="0" smtClean="0"/>
              <a:t>In Windows 10, whenever you are using a web component, whether that’s inside of Edge, or inside a hosted web app or a packaged app, it’s all using that same rendering engine.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04909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So this is a window in Edge today.</a:t>
            </a:r>
          </a:p>
          <a:p>
            <a:pPr marL="0" indent="0">
              <a:buNone/>
            </a:pPr>
            <a:r>
              <a:rPr lang="en-US" dirty="0" smtClean="0"/>
              <a:t>&lt;Click&gt; </a:t>
            </a:r>
          </a:p>
          <a:p>
            <a:pPr marL="0" indent="0">
              <a:buNone/>
            </a:pPr>
            <a:r>
              <a:rPr lang="en-US" dirty="0" smtClean="0"/>
              <a:t>It’s running off the </a:t>
            </a:r>
            <a:r>
              <a:rPr lang="en-US" dirty="0" err="1" smtClean="0"/>
              <a:t>EdgeHTML</a:t>
            </a:r>
            <a:r>
              <a:rPr lang="en-US" baseline="0" dirty="0" smtClean="0"/>
              <a:t> rendering engine – so that’s the new rendering engine that has all of those new features, all of those interoperability fixes inside it</a:t>
            </a:r>
          </a:p>
          <a:p>
            <a:pPr marL="0" indent="0">
              <a:buNone/>
            </a:pPr>
            <a:r>
              <a:rPr lang="en-US" baseline="0" dirty="0" smtClean="0"/>
              <a:t>&lt;Click&gt;</a:t>
            </a:r>
          </a:p>
          <a:p>
            <a:pPr marL="0" indent="0">
              <a:buNone/>
            </a:pPr>
            <a:r>
              <a:rPr lang="en-US" dirty="0" smtClean="0"/>
              <a:t> and then we also have the new Chakra engine, which</a:t>
            </a:r>
            <a:r>
              <a:rPr lang="en-US" baseline="0" dirty="0" smtClean="0"/>
              <a:t> runs JavaScript blazingly fast.</a:t>
            </a:r>
          </a:p>
          <a:p>
            <a:pPr marL="0" indent="0">
              <a:buNone/>
            </a:pPr>
            <a:r>
              <a:rPr lang="en-US" baseline="0" dirty="0" smtClean="0"/>
              <a:t>&lt;Click&gt;</a:t>
            </a:r>
          </a:p>
          <a:p>
            <a:pPr marL="0" indent="0">
              <a:buNone/>
            </a:pPr>
            <a:r>
              <a:rPr lang="en-US" baseline="0" dirty="0" smtClean="0"/>
              <a:t>So those engines are the same things we have inside a JavaScript Windows app. The great thing about that is you know that if your code runs inside of Edge, it’ll run inside the app.</a:t>
            </a:r>
          </a:p>
          <a:p>
            <a:pPr marL="0" indent="0">
              <a:buNone/>
            </a:pPr>
            <a:r>
              <a:rPr lang="en-US" baseline="0" dirty="0" smtClean="0"/>
              <a:t>So what this means for a web developer is that if you’re writing your code for the web, you can easily transition that code into the app space. In Windows 10, we’re bringing those things much closer together, blurring the distinction between apps and the web.</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11</a:t>
            </a:fld>
            <a:endParaRPr lang="en-US"/>
          </a:p>
        </p:txBody>
      </p:sp>
    </p:spTree>
    <p:extLst>
      <p:ext uri="{BB962C8B-B14F-4D97-AF65-F5344CB8AC3E}">
        <p14:creationId xmlns:p14="http://schemas.microsoft.com/office/powerpoint/2010/main" val="3415542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 few different ways you can present your code inside Windows 10.</a:t>
            </a:r>
          </a:p>
          <a:p>
            <a:r>
              <a:rPr lang="en-US" dirty="0" smtClean="0"/>
              <a:t>First of all, you can package your content. This is something we introduced to Windows in Windows 9, where you can take your JavaScript,</a:t>
            </a:r>
            <a:r>
              <a:rPr lang="en-US" baseline="0" dirty="0" smtClean="0"/>
              <a:t> your HTML and your CSS and basically put that inside a zip package and that’s what the user downloads from the store and installs onto their machine. </a:t>
            </a:r>
          </a:p>
          <a:p>
            <a:r>
              <a:rPr lang="en-US" baseline="0" dirty="0" smtClean="0"/>
              <a:t>So it’s generally offline first – everything is running locally off the users’ machine. It’s making service calls for your content.</a:t>
            </a:r>
          </a:p>
          <a:p>
            <a:r>
              <a:rPr lang="en-US" baseline="0" dirty="0" smtClean="0"/>
              <a:t>&lt;Click&gt;</a:t>
            </a:r>
          </a:p>
          <a:p>
            <a:r>
              <a:rPr lang="en-US" baseline="0" dirty="0" smtClean="0"/>
              <a:t>We also have a new model in Windows 10 called the ‘Hosted Web App’ – you may also hear it referred to by its code name which is Project Westminster. This is a way of taking the code that is living on your web server and to turn that into an application.</a:t>
            </a:r>
          </a:p>
          <a:p>
            <a:r>
              <a:rPr lang="en-US" baseline="0" dirty="0" smtClean="0"/>
              <a:t>So this is better than a packaged app in many ways. Packaged apps are great if you’ve got a single page site and you can package that up and have it work offline, but there are many </a:t>
            </a:r>
            <a:r>
              <a:rPr lang="en-US" baseline="0" dirty="0" err="1" smtClean="0"/>
              <a:t>saites</a:t>
            </a:r>
            <a:r>
              <a:rPr lang="en-US" baseline="0" dirty="0" smtClean="0"/>
              <a:t> out there written on the backend using technologies such as </a:t>
            </a:r>
            <a:r>
              <a:rPr lang="en-US" baseline="0" dirty="0" err="1" smtClean="0"/>
              <a:t>nodeJS</a:t>
            </a:r>
            <a:r>
              <a:rPr lang="en-US" baseline="0" dirty="0" smtClean="0"/>
              <a:t> or PHP – and now you can take those websites and turn them into an application.</a:t>
            </a:r>
          </a:p>
          <a:p>
            <a:r>
              <a:rPr lang="en-US" baseline="0" dirty="0" smtClean="0"/>
              <a:t>&lt;Click&gt;</a:t>
            </a:r>
          </a:p>
          <a:p>
            <a:r>
              <a:rPr lang="en-US" baseline="0" dirty="0" smtClean="0"/>
              <a:t>The third thing you can do is to mix it up – have some content local, have some on the server. This is where the </a:t>
            </a:r>
            <a:r>
              <a:rPr lang="en-US" baseline="0" dirty="0" err="1" smtClean="0"/>
              <a:t>WebView</a:t>
            </a:r>
            <a:r>
              <a:rPr lang="en-US" baseline="0" dirty="0" smtClean="0"/>
              <a:t> becomes really useful. You can direct it to show local content or remote content, and allows you to really mix it up.</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12</a:t>
            </a:fld>
            <a:endParaRPr lang="en-US"/>
          </a:p>
        </p:txBody>
      </p:sp>
    </p:spTree>
    <p:extLst>
      <p:ext uri="{BB962C8B-B14F-4D97-AF65-F5344CB8AC3E}">
        <p14:creationId xmlns:p14="http://schemas.microsoft.com/office/powerpoint/2010/main" val="297720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talk about packaged apps first.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13</a:t>
            </a:fld>
            <a:endParaRPr lang="en-US"/>
          </a:p>
        </p:txBody>
      </p:sp>
    </p:spTree>
    <p:extLst>
      <p:ext uri="{BB962C8B-B14F-4D97-AF65-F5344CB8AC3E}">
        <p14:creationId xmlns:p14="http://schemas.microsoft.com/office/powerpoint/2010/main" val="419566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really great tooling features we have inside of Visual Studio is around Apache Cordova.</a:t>
            </a:r>
          </a:p>
          <a:p>
            <a:r>
              <a:rPr lang="en-US" dirty="0" smtClean="0"/>
              <a:t>Apache</a:t>
            </a:r>
            <a:r>
              <a:rPr lang="en-US" baseline="0" dirty="0" smtClean="0"/>
              <a:t> Cordova is a way for you to build these packaged JavaScript apps and to deploy them cross-platform. So this is not a solution just for Windows – Cordova apps run on iOS and Android and other platforms as well.</a:t>
            </a:r>
          </a:p>
          <a:p>
            <a:r>
              <a:rPr lang="en-US" baseline="0" dirty="0" smtClean="0"/>
              <a:t>Visual Studio 2015 now supports Apache Cordova app development as a first-class app dev framework – it’s the very best IDE for building Cordova apps, with great features such as a blazingly fast Android emulator.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14</a:t>
            </a:fld>
            <a:endParaRPr lang="en-US"/>
          </a:p>
        </p:txBody>
      </p:sp>
    </p:spTree>
    <p:extLst>
      <p:ext uri="{BB962C8B-B14F-4D97-AF65-F5344CB8AC3E}">
        <p14:creationId xmlns:p14="http://schemas.microsoft.com/office/powerpoint/2010/main" val="1491037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Next thing to talk about is the </a:t>
            </a:r>
            <a:r>
              <a:rPr lang="en-US" dirty="0" err="1" smtClean="0"/>
              <a:t>WebView</a:t>
            </a:r>
            <a:r>
              <a:rPr lang="en-US" dirty="0" smtClean="0"/>
              <a:t>.</a:t>
            </a:r>
            <a:r>
              <a:rPr lang="en-US" baseline="0" dirty="0" smtClean="0"/>
              <a:t> </a:t>
            </a:r>
            <a:r>
              <a:rPr lang="en-US" dirty="0" smtClean="0"/>
              <a:t>It’s a very handy tool and we find that a large proportion of the apps inside the Windows Store use a </a:t>
            </a:r>
            <a:r>
              <a:rPr lang="en-US" dirty="0" err="1" smtClean="0"/>
              <a:t>WebView</a:t>
            </a:r>
            <a:r>
              <a:rPr lang="en-US" dirty="0" smtClean="0"/>
              <a:t> for some reason or another. You can use it inside a JavaScript app or inside a XAML app to display</a:t>
            </a:r>
            <a:r>
              <a:rPr lang="en-US" baseline="0" dirty="0" smtClean="0"/>
              <a:t> some web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15</a:t>
            </a:fld>
            <a:endParaRPr lang="en-US"/>
          </a:p>
        </p:txBody>
      </p:sp>
    </p:spTree>
    <p:extLst>
      <p:ext uri="{BB962C8B-B14F-4D97-AF65-F5344CB8AC3E}">
        <p14:creationId xmlns:p14="http://schemas.microsoft.com/office/powerpoint/2010/main" val="1636237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We have a number of great new features in the </a:t>
            </a:r>
            <a:r>
              <a:rPr lang="en-US" dirty="0" err="1" smtClean="0"/>
              <a:t>WebView</a:t>
            </a:r>
            <a:r>
              <a:rPr lang="en-US" dirty="0" smtClean="0"/>
              <a:t> in</a:t>
            </a:r>
            <a:r>
              <a:rPr lang="en-US" baseline="0" dirty="0" smtClean="0"/>
              <a:t> Windows 10. There’s a number of performance improvements, but major enhancements are around the ways that your JavaScript can call code modules written in C# or C++, where you no longer have to use the old windows notify techniques.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also easy access from your JavaScript running in a </a:t>
            </a:r>
            <a:r>
              <a:rPr lang="en-US" baseline="0" dirty="0" err="1" smtClean="0"/>
              <a:t>WebView</a:t>
            </a:r>
            <a:r>
              <a:rPr lang="en-US" baseline="0" dirty="0" smtClean="0"/>
              <a:t> to call Windows Runtime APIs for doing great things like Live Tiles or Toasts.</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16</a:t>
            </a:fld>
            <a:endParaRPr lang="en-US"/>
          </a:p>
        </p:txBody>
      </p:sp>
    </p:spTree>
    <p:extLst>
      <p:ext uri="{BB962C8B-B14F-4D97-AF65-F5344CB8AC3E}">
        <p14:creationId xmlns:p14="http://schemas.microsoft.com/office/powerpoint/2010/main" val="3085459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Run through Exercise 1 of the Hosted Web Apps lab.</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17</a:t>
            </a:fld>
            <a:endParaRPr lang="en-US"/>
          </a:p>
        </p:txBody>
      </p:sp>
    </p:spTree>
    <p:extLst>
      <p:ext uri="{BB962C8B-B14F-4D97-AF65-F5344CB8AC3E}">
        <p14:creationId xmlns:p14="http://schemas.microsoft.com/office/powerpoint/2010/main" val="4211667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talk about a Hosted Web App.</a:t>
            </a:r>
          </a:p>
          <a:p>
            <a:r>
              <a:rPr lang="en-US" dirty="0" smtClean="0"/>
              <a:t>With this, your app is always up to date because your content</a:t>
            </a:r>
            <a:r>
              <a:rPr lang="en-US" baseline="0" dirty="0" smtClean="0"/>
              <a:t> is hosted on the web server.</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18</a:t>
            </a:fld>
            <a:endParaRPr lang="en-US"/>
          </a:p>
        </p:txBody>
      </p:sp>
    </p:spTree>
    <p:extLst>
      <p:ext uri="{BB962C8B-B14F-4D97-AF65-F5344CB8AC3E}">
        <p14:creationId xmlns:p14="http://schemas.microsoft.com/office/powerpoint/2010/main" val="1305147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Arial" panose="020B0604020202020204" pitchFamily="34" charset="0"/>
              <a:buNone/>
            </a:pPr>
            <a:r>
              <a:rPr lang="en-US" dirty="0" smtClean="0"/>
              <a:t>This is how a Hosted Web App works: when a user fires up your app, it goes out to your web server and pulls the content down to execute inside</a:t>
            </a:r>
            <a:r>
              <a:rPr lang="en-US" baseline="0" dirty="0" smtClean="0"/>
              <a:t> of your app context. So it’s just like a web browser – your own little web browser just for your app content.</a:t>
            </a:r>
          </a:p>
          <a:p>
            <a:pPr marL="0" lvl="0" indent="0">
              <a:buFont typeface="Arial" panose="020B0604020202020204" pitchFamily="34" charset="0"/>
              <a:buNone/>
            </a:pPr>
            <a:r>
              <a:rPr lang="en-US" baseline="0" dirty="0" smtClean="0"/>
              <a:t>You don’t have to change your code, it runs just the same as it does in Microsoft Edge. And it is a Store application, so it has its own memory footprint and its own cache that it doesn’t have to share with other applications, it’s sandboxed and secure just like other Store applications, and the great thing is that when your code is executing in that safe environment, we can give your code access to all the Windows Runtime APIs.</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9/29/2015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64126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Windows 10, we’ve introduced a brand new browser called </a:t>
            </a:r>
            <a:r>
              <a:rPr lang="en-GB" dirty="0" smtClean="0"/>
              <a:t>Microsoft Edge.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a:t>
            </a:fld>
            <a:endParaRPr lang="en-US"/>
          </a:p>
        </p:txBody>
      </p:sp>
    </p:spTree>
    <p:extLst>
      <p:ext uri="{BB962C8B-B14F-4D97-AF65-F5344CB8AC3E}">
        <p14:creationId xmlns:p14="http://schemas.microsoft.com/office/powerpoint/2010/main" val="331953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your website code can access toast notifications, contacts, calendar, camera and Cortana to mention just a few…</a:t>
            </a:r>
          </a:p>
          <a:p>
            <a:r>
              <a:rPr lang="en-GB" dirty="0" smtClean="0"/>
              <a:t>So for web developers who have been</a:t>
            </a:r>
            <a:r>
              <a:rPr lang="en-GB" baseline="0" dirty="0" smtClean="0"/>
              <a:t> asking over the years for access to this API or that API – now, inside of a hosted web app, you can have access to all of those.</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20</a:t>
            </a:fld>
            <a:endParaRPr lang="en-US"/>
          </a:p>
        </p:txBody>
      </p:sp>
    </p:spTree>
    <p:extLst>
      <p:ext uri="{BB962C8B-B14F-4D97-AF65-F5344CB8AC3E}">
        <p14:creationId xmlns:p14="http://schemas.microsoft.com/office/powerpoint/2010/main" val="27039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Exercise 2 of the Hosted Web Apps lab</a:t>
            </a:r>
            <a:endParaRPr lang="en-GB" dirty="0"/>
          </a:p>
        </p:txBody>
      </p:sp>
      <p:sp>
        <p:nvSpPr>
          <p:cNvPr id="4" name="Slide Number Placeholder 3"/>
          <p:cNvSpPr>
            <a:spLocks noGrp="1"/>
          </p:cNvSpPr>
          <p:nvPr>
            <p:ph type="sldNum" sz="quarter" idx="10"/>
          </p:nvPr>
        </p:nvSpPr>
        <p:spPr/>
        <p:txBody>
          <a:bodyPr/>
          <a:lstStyle/>
          <a:p>
            <a:fld id="{D6C8B971-3C4A-4CD6-BC8F-E4161C3147AE}" type="slidenum">
              <a:rPr lang="en-US" smtClean="0"/>
              <a:t>21</a:t>
            </a:fld>
            <a:endParaRPr lang="en-US"/>
          </a:p>
        </p:txBody>
      </p:sp>
    </p:spTree>
    <p:extLst>
      <p:ext uri="{BB962C8B-B14F-4D97-AF65-F5344CB8AC3E}">
        <p14:creationId xmlns:p14="http://schemas.microsoft.com/office/powerpoint/2010/main" val="1848971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1FCF601-5692-4552-92BF-17CDB2B92DB0}" type="slidenum">
              <a:rPr lang="en-US" smtClean="0"/>
              <a:t>22</a:t>
            </a:fld>
            <a:endParaRPr lang="en-US"/>
          </a:p>
        </p:txBody>
      </p:sp>
    </p:spTree>
    <p:extLst>
      <p:ext uri="{BB962C8B-B14F-4D97-AF65-F5344CB8AC3E}">
        <p14:creationId xmlns:p14="http://schemas.microsoft.com/office/powerpoint/2010/main" val="2498835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23</a:t>
            </a:fld>
            <a:endParaRPr lang="en-US"/>
          </a:p>
        </p:txBody>
      </p:sp>
    </p:spTree>
    <p:extLst>
      <p:ext uri="{BB962C8B-B14F-4D97-AF65-F5344CB8AC3E}">
        <p14:creationId xmlns:p14="http://schemas.microsoft.com/office/powerpoint/2010/main" val="2821441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24</a:t>
            </a:fld>
            <a:endParaRPr lang="en-US"/>
          </a:p>
        </p:txBody>
      </p:sp>
    </p:spTree>
    <p:extLst>
      <p:ext uri="{BB962C8B-B14F-4D97-AF65-F5344CB8AC3E}">
        <p14:creationId xmlns:p14="http://schemas.microsoft.com/office/powerpoint/2010/main" val="3522631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 difference with Microsoft Edge is that it has an engine that is always up to date.</a:t>
            </a:r>
          </a:p>
          <a:p>
            <a:r>
              <a:rPr lang="en-US" dirty="0" smtClean="0"/>
              <a:t>IE11 will still be available for those</a:t>
            </a:r>
            <a:r>
              <a:rPr lang="en-US" baseline="0" dirty="0" smtClean="0"/>
              <a:t> cases where you need to access legacy web content, or for sites that use plug-ins such as ActiveX or Silverlight.</a:t>
            </a:r>
          </a:p>
          <a:p>
            <a:r>
              <a:rPr lang="en-US" baseline="0" dirty="0" smtClean="0"/>
              <a:t>But for the modern web, for the most up to date features such as HTML5, ECMAScript 6 and CSS3 or 4, you’ll want to use Edge.</a:t>
            </a:r>
          </a:p>
          <a:p>
            <a:endParaRPr lang="en-US" baseline="0" dirty="0" smtClean="0"/>
          </a:p>
          <a:p>
            <a:r>
              <a:rPr lang="en-US" baseline="0" dirty="0" smtClean="0"/>
              <a:t>And we will always keep it up to date – we call it ‘Evergreen’.</a:t>
            </a:r>
          </a:p>
          <a:p>
            <a:r>
              <a:rPr lang="en-US" baseline="0" dirty="0" smtClean="0"/>
              <a:t>So this makes things easier for the web developer. If you want to develop for the web, you just need to target the latest versions of Firefox, Chrome, Opera and Edge</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a:t>
            </a:fld>
            <a:endParaRPr lang="en-US">
              <a:solidFill>
                <a:prstClr val="black"/>
              </a:solidFill>
              <a:latin typeface="Arial"/>
            </a:endParaRPr>
          </a:p>
        </p:txBody>
      </p:sp>
    </p:spTree>
    <p:extLst>
      <p:ext uri="{BB962C8B-B14F-4D97-AF65-F5344CB8AC3E}">
        <p14:creationId xmlns:p14="http://schemas.microsoft.com/office/powerpoint/2010/main" val="352912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In</a:t>
            </a:r>
            <a:r>
              <a:rPr lang="en-US" baseline="0" dirty="0" smtClean="0"/>
              <a:t> Edge, we did tremendous work on the Chakra JavaScript engine which yielded tremendous performance.</a:t>
            </a:r>
          </a:p>
          <a:p>
            <a:pPr marL="0" indent="0">
              <a:buFont typeface="Arial" panose="020B0604020202020204" pitchFamily="34" charset="0"/>
              <a:buNone/>
            </a:pPr>
            <a:r>
              <a:rPr lang="en-GB" dirty="0" smtClean="0"/>
              <a:t>Here is how </a:t>
            </a:r>
            <a:r>
              <a:rPr lang="en-GB" dirty="0" err="1" smtClean="0"/>
              <a:t>EdgeHTML</a:t>
            </a:r>
            <a:r>
              <a:rPr lang="en-GB" dirty="0" smtClean="0"/>
              <a:t> performs on two leading web benchmarks: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On the </a:t>
            </a:r>
            <a:r>
              <a:rPr lang="en-GB" dirty="0" err="1" smtClean="0"/>
              <a:t>JetStream</a:t>
            </a:r>
            <a:r>
              <a:rPr lang="en-GB" dirty="0" smtClean="0"/>
              <a:t> benchmark created by Apple, which simulates complex web applications, </a:t>
            </a:r>
            <a:r>
              <a:rPr lang="en-GB" dirty="0" err="1" smtClean="0"/>
              <a:t>EdgeHTML</a:t>
            </a:r>
            <a:r>
              <a:rPr lang="en-GB" dirty="0" smtClean="0"/>
              <a:t> is over 1.5x faster than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Beyond that, it is also ahead of the latest 64-bit browsers.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9/29/2015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23561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Next on the Octane benchmark, created by Google, Edge is over twice as fast as IE11</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&lt;click&gt;</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And again, Edge, leapfrogs into the lead ahead of other 64-bit browsers.</a:t>
            </a:r>
          </a:p>
          <a:p>
            <a:pPr marL="0" indent="0">
              <a:buFont typeface="Arial" panose="020B0604020202020204" pitchFamily="34" charset="0"/>
              <a:buNone/>
            </a:pPr>
            <a:endParaRPr lang="en-GB" dirty="0" smtClean="0"/>
          </a:p>
          <a:p>
            <a:pPr marL="0" indent="0">
              <a:buFont typeface="Arial" panose="020B0604020202020204" pitchFamily="34" charset="0"/>
              <a:buNone/>
            </a:pPr>
            <a:r>
              <a:rPr lang="en-GB" dirty="0" smtClean="0"/>
              <a:t>Our work is not done, but we feel great that Edge will provide industry leading performance out of the gate.</a:t>
            </a:r>
          </a:p>
          <a:p>
            <a:pPr marL="174708" indent="-174708">
              <a:buFont typeface="Arial" panose="020B0604020202020204" pitchFamily="34" charset="0"/>
              <a:buChar cha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9/29/2015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61759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web browser must identify</a:t>
            </a:r>
            <a:r>
              <a:rPr lang="en-US" baseline="0" dirty="0" smtClean="0"/>
              <a:t> itself to the server and it does this by sending its User Agent string with </a:t>
            </a:r>
            <a:r>
              <a:rPr lang="en-US" baseline="0" dirty="0" err="1" smtClean="0"/>
              <a:t>evey</a:t>
            </a:r>
            <a:r>
              <a:rPr lang="en-US" baseline="0" dirty="0" smtClean="0"/>
              <a:t> request to download a page. On the other side, the server looks at the user agent string, identifies the type of web browser being used and the OS where it is hosted, and makes decisions based on that on which version of the web page content to send back.</a:t>
            </a:r>
          </a:p>
          <a:p>
            <a:endParaRPr lang="en-US" baseline="0" dirty="0" smtClean="0"/>
          </a:p>
          <a:p>
            <a:r>
              <a:rPr lang="en-US" baseline="0" dirty="0" smtClean="0"/>
              <a:t>That isn’t how the web should work! The server should just send back the best content regardless of who is asking for the content. </a:t>
            </a:r>
          </a:p>
          <a:p>
            <a:r>
              <a:rPr lang="en-US" baseline="0" dirty="0" smtClean="0"/>
              <a:t>It is the responsibility of the web developer to add JavaScript to do what we call ‘feature testing’ to for example, see if </a:t>
            </a:r>
            <a:r>
              <a:rPr lang="en-US" baseline="0" dirty="0" err="1" smtClean="0"/>
              <a:t>WebAudio</a:t>
            </a:r>
            <a:r>
              <a:rPr lang="en-US" baseline="0" dirty="0" smtClean="0"/>
              <a:t> is supported by the requestor and if it is, sending back the </a:t>
            </a:r>
            <a:r>
              <a:rPr lang="en-US" baseline="0" dirty="0" err="1" smtClean="0"/>
              <a:t>WebAudio</a:t>
            </a:r>
            <a:r>
              <a:rPr lang="en-US" baseline="0" dirty="0" smtClean="0"/>
              <a:t> content. But many websites today are ‘sniffing’ the user agent string and using that to decide what content to send back.</a:t>
            </a:r>
          </a:p>
          <a:p>
            <a:endParaRPr lang="en-US" baseline="0" dirty="0" smtClean="0"/>
          </a:p>
          <a:p>
            <a:r>
              <a:rPr lang="en-US" baseline="0" dirty="0" smtClean="0"/>
              <a:t>Because of this, in Microsoft Edge we decided to change our User Agent string and as you can see, it looks like Chrome. We do this because we want to make sure we receive the modern content, the best content available – because Edge is built for the modern web and can handle it.</a:t>
            </a:r>
          </a:p>
          <a:p>
            <a:endParaRPr lang="en-US" baseline="0" dirty="0" smtClean="0"/>
          </a:p>
          <a:p>
            <a:r>
              <a:rPr lang="en-US" baseline="0" dirty="0" smtClean="0"/>
              <a:t>This isn’t a new idea – in the slide, all the parts shown in red are ‘lies’! None of the modern browsers are Mozilla 5.0. Chrome is not </a:t>
            </a:r>
            <a:r>
              <a:rPr lang="en-US" baseline="0" dirty="0" err="1" smtClean="0"/>
              <a:t>AppleWebKit</a:t>
            </a:r>
            <a:r>
              <a:rPr lang="en-US" baseline="0" dirty="0" smtClean="0"/>
              <a:t> or Safari. Everyone has played this game at some point or other.</a:t>
            </a:r>
          </a:p>
          <a:p>
            <a:endParaRPr lang="en-US" baseline="0" dirty="0" smtClean="0"/>
          </a:p>
          <a:p>
            <a:r>
              <a:rPr lang="en-US" baseline="0" dirty="0" smtClean="0"/>
              <a:t>The takeaway is that if you are using Microsoft Edge, you will receive the latest content.</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6</a:t>
            </a:fld>
            <a:endParaRPr lang="en-US"/>
          </a:p>
        </p:txBody>
      </p:sp>
    </p:spTree>
    <p:extLst>
      <p:ext uri="{BB962C8B-B14F-4D97-AF65-F5344CB8AC3E}">
        <p14:creationId xmlns:p14="http://schemas.microsoft.com/office/powerpoint/2010/main" val="220322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doing that, we move from this state: where only the iPhone version in the middle is receiving the correct content. By</a:t>
            </a:r>
            <a:r>
              <a:rPr lang="en-US" baseline="0" dirty="0" smtClean="0"/>
              <a:t> sniffing the user agent string, the server has detected that the browser on the right is IE Mobile, but in the absence of a specific mobile friendly site, is sending it the desktop version of the page.</a:t>
            </a:r>
            <a:endParaRPr lang="en-US" dirty="0"/>
          </a:p>
        </p:txBody>
      </p:sp>
      <p:sp>
        <p:nvSpPr>
          <p:cNvPr id="4" name="Slide Number Placeholder 3"/>
          <p:cNvSpPr>
            <a:spLocks noGrp="1"/>
          </p:cNvSpPr>
          <p:nvPr>
            <p:ph type="sldNum" sz="quarter" idx="10"/>
          </p:nvPr>
        </p:nvSpPr>
        <p:spPr/>
        <p:txBody>
          <a:bodyPr/>
          <a:lstStyle/>
          <a:p>
            <a:fld id="{914DE012-27DE-48E9-8428-035E3204BAFC}" type="slidenum">
              <a:rPr lang="en-US" smtClean="0"/>
              <a:t>7</a:t>
            </a:fld>
            <a:endParaRPr lang="en-US"/>
          </a:p>
        </p:txBody>
      </p:sp>
    </p:spTree>
    <p:extLst>
      <p:ext uri="{BB962C8B-B14F-4D97-AF65-F5344CB8AC3E}">
        <p14:creationId xmlns:p14="http://schemas.microsoft.com/office/powerpoint/2010/main" val="1519598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now with Microsoft Edge and because we are playing the user agent game, we are receiving the right content, the best mobile optimized website.</a:t>
            </a:r>
            <a:endParaRPr lang="en-US" baseline="0" dirty="0" smtClean="0"/>
          </a:p>
        </p:txBody>
      </p:sp>
      <p:sp>
        <p:nvSpPr>
          <p:cNvPr id="4" name="Slide Number Placeholder 3"/>
          <p:cNvSpPr>
            <a:spLocks noGrp="1"/>
          </p:cNvSpPr>
          <p:nvPr>
            <p:ph type="sldNum" sz="quarter" idx="10"/>
          </p:nvPr>
        </p:nvSpPr>
        <p:spPr/>
        <p:txBody>
          <a:bodyPr/>
          <a:lstStyle/>
          <a:p>
            <a:fld id="{914DE012-27DE-48E9-8428-035E3204BAFC}" type="slidenum">
              <a:rPr lang="en-US" smtClean="0"/>
              <a:t>8</a:t>
            </a:fld>
            <a:endParaRPr lang="en-US"/>
          </a:p>
        </p:txBody>
      </p:sp>
    </p:spTree>
    <p:extLst>
      <p:ext uri="{BB962C8B-B14F-4D97-AF65-F5344CB8AC3E}">
        <p14:creationId xmlns:p14="http://schemas.microsoft.com/office/powerpoint/2010/main" val="26063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dirty="0" smtClean="0"/>
              <a:t>But it’s not just about compatibility, it’s also about new features.</a:t>
            </a:r>
          </a:p>
          <a:p>
            <a:pPr marL="0" indent="0">
              <a:buFont typeface="Arial" panose="020B0604020202020204" pitchFamily="34" charset="0"/>
              <a:buNone/>
            </a:pPr>
            <a:r>
              <a:rPr lang="en-US" dirty="0" smtClean="0"/>
              <a:t>We did a ton of work on new features: more than 4200 interoperability improvements.</a:t>
            </a:r>
            <a:r>
              <a:rPr lang="en-US" baseline="0" dirty="0" smtClean="0"/>
              <a:t> We’ve added features such as HTTP/2, </a:t>
            </a:r>
            <a:r>
              <a:rPr lang="en-US" baseline="0" dirty="0" err="1" smtClean="0"/>
              <a:t>EcmaScript</a:t>
            </a:r>
            <a:r>
              <a:rPr lang="en-US" baseline="0" dirty="0" smtClean="0"/>
              <a:t> 6 and many, many more – all the features that web developers have been asking for the most.</a:t>
            </a: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9/29/2015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16724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8" y="0"/>
            <a:ext cx="12206819" cy="6871206"/>
          </a:xfrm>
          <a:prstGeom prst="rect">
            <a:avLst/>
          </a:prstGeom>
        </p:spPr>
      </p:pic>
      <p:sp>
        <p:nvSpPr>
          <p:cNvPr id="31" name="Rectangle 30"/>
          <p:cNvSpPr/>
          <p:nvPr/>
        </p:nvSpPr>
        <p:spPr bwMode="auto">
          <a:xfrm>
            <a:off x="-14819" y="76204"/>
            <a:ext cx="12204888"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7716" y="-40893"/>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799738" y="42459"/>
            <a:ext cx="592525" cy="592609"/>
          </a:xfrm>
          <a:prstGeom prst="rect">
            <a:avLst/>
          </a:prstGeom>
        </p:spPr>
      </p:pic>
      <p:pic>
        <p:nvPicPr>
          <p:cNvPr id="30" name="Picture 29"/>
          <p:cNvPicPr>
            <a:picLocks noChangeAspect="1"/>
          </p:cNvPicPr>
          <p:nvPr/>
        </p:nvPicPr>
        <p:blipFill>
          <a:blip r:embed="rId4"/>
          <a:stretch>
            <a:fillRect/>
          </a:stretch>
        </p:blipFill>
        <p:spPr>
          <a:xfrm>
            <a:off x="2294330" y="2933315"/>
            <a:ext cx="7658499" cy="1395862"/>
          </a:xfrm>
          <a:prstGeom prst="rect">
            <a:avLst/>
          </a:prstGeom>
        </p:spPr>
      </p:pic>
      <p:sp>
        <p:nvSpPr>
          <p:cNvPr id="33" name="Rectangle 32"/>
          <p:cNvSpPr/>
          <p:nvPr/>
        </p:nvSpPr>
        <p:spPr bwMode="auto">
          <a:xfrm>
            <a:off x="-17716" y="6793116"/>
            <a:ext cx="12282593"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283948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18303"/>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latin typeface="+mn-lt"/>
              </a:defRPr>
            </a:lvl1pPr>
            <a:lvl2pPr marL="0" indent="0">
              <a:buNone/>
              <a:defRPr sz="1961">
                <a:gradFill>
                  <a:gsLst>
                    <a:gs pos="1250">
                      <a:schemeClr val="tx2"/>
                    </a:gs>
                    <a:gs pos="100000">
                      <a:schemeClr val="tx2"/>
                    </a:gs>
                  </a:gsLst>
                  <a:lin ang="5400000" scaled="0"/>
                </a:gradFill>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18303"/>
            <a:ext cx="5378548" cy="2323136"/>
          </a:xfrm>
        </p:spPr>
        <p:txBody>
          <a:bodyPr wrap="square" lIns="182880" tIns="146304" rIns="182880" bIns="146304">
            <a:spAutoFit/>
          </a:bodyPr>
          <a:lstStyle>
            <a:lvl1pPr marL="0" indent="0">
              <a:spcBef>
                <a:spcPts val="1200"/>
              </a:spcBef>
              <a:buClr>
                <a:schemeClr val="tx1"/>
              </a:buClr>
              <a:buFont typeface="Wingdings" pitchFamily="2" charset="2"/>
              <a:buNone/>
              <a:defRPr lang="en-US" sz="2745"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227209" indent="0">
              <a:buNone/>
              <a:tabLst/>
              <a:defRPr sz="1961">
                <a:gradFill>
                  <a:gsLst>
                    <a:gs pos="1250">
                      <a:schemeClr val="tx2">
                        <a:lumMod val="60000"/>
                        <a:lumOff val="40000"/>
                      </a:schemeClr>
                    </a:gs>
                    <a:gs pos="100000">
                      <a:schemeClr val="tx2">
                        <a:lumMod val="60000"/>
                        <a:lumOff val="40000"/>
                      </a:schemeClr>
                    </a:gs>
                  </a:gsLst>
                  <a:lin ang="5400000" scaled="0"/>
                </a:gradFill>
              </a:defRPr>
            </a:lvl3pPr>
            <a:lvl4pPr marL="451306" indent="0">
              <a:buNone/>
              <a:defRPr sz="1765">
                <a:gradFill>
                  <a:gsLst>
                    <a:gs pos="1250">
                      <a:schemeClr val="tx2">
                        <a:lumMod val="60000"/>
                        <a:lumOff val="40000"/>
                      </a:schemeClr>
                    </a:gs>
                    <a:gs pos="100000">
                      <a:schemeClr val="tx2">
                        <a:lumMod val="60000"/>
                        <a:lumOff val="40000"/>
                      </a:schemeClr>
                    </a:gs>
                  </a:gsLst>
                  <a:lin ang="5400000" scaled="0"/>
                </a:gradFill>
              </a:defRPr>
            </a:lvl4pPr>
            <a:lvl5pPr marL="672290" indent="0">
              <a:buNone/>
              <a:tabLst/>
              <a:defRPr sz="1765">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Edit Master text styles</a:t>
            </a:r>
          </a:p>
          <a:p>
            <a:pPr marL="0" marR="0" lvl="1"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Second level</a:t>
            </a:r>
          </a:p>
          <a:p>
            <a:pPr marL="0" marR="0" lvl="2"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Third level</a:t>
            </a:r>
          </a:p>
          <a:p>
            <a:pPr marL="0" marR="0" lvl="3"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Fourth level</a:t>
            </a:r>
          </a:p>
          <a:p>
            <a:pPr marL="0" marR="0" lvl="4"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9" name="Rectangle 2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4719360"/>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90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2261531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092048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400190966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921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58377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9787876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052413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47417190"/>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374154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9243497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20" name="Rectangle 19"/>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080383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6723306"/>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405078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1614795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827945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08960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67066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7110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7558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642558"/>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1549249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257454"/>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444881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8108172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9842889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842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34511037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45967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6641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rgbClr val="6E6D71"/>
                </a:solidFill>
                <a:effectLst/>
                <a:uLnTx/>
                <a:uFillTx/>
                <a:latin typeface="Segoe UI Light"/>
                <a:ea typeface="+mj-ea"/>
                <a:cs typeface="+mj-cs"/>
              </a:rPr>
              <a:t>Agenda</a:t>
            </a:r>
            <a:endParaRPr kumimoji="0" lang="en-US" sz="4800" b="1" i="0" u="none" strike="noStrike" kern="1200" cap="none" spc="0" normalizeH="0" baseline="0" noProof="0" dirty="0">
              <a:ln>
                <a:noFill/>
              </a:ln>
              <a:solidFill>
                <a:srgbClr val="6E6D71"/>
              </a:solidFill>
              <a:effectLst/>
              <a:uLnTx/>
              <a:uFillTx/>
              <a:latin typeface="Segoe UI Light"/>
              <a:ea typeface="+mj-ea"/>
              <a:cs typeface="+mj-cs"/>
            </a:endParaRPr>
          </a:p>
        </p:txBody>
      </p:sp>
    </p:spTree>
    <p:extLst>
      <p:ext uri="{BB962C8B-B14F-4D97-AF65-F5344CB8AC3E}">
        <p14:creationId xmlns:p14="http://schemas.microsoft.com/office/powerpoint/2010/main" val="3457360276"/>
      </p:ext>
    </p:extLst>
  </p:cSld>
  <p:clrMapOvr>
    <a:masterClrMapping/>
  </p:clrMapOvr>
  <p:transition>
    <p:fade/>
  </p:transition>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224529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01442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grpSp>
        <p:nvGrpSpPr>
          <p:cNvPr id="3" name="Group 4"/>
          <p:cNvGrpSpPr>
            <a:grpSpLocks noChangeAspect="1"/>
          </p:cNvGrpSpPr>
          <p:nvPr/>
        </p:nvGrpSpPr>
        <p:grpSpPr bwMode="auto">
          <a:xfrm>
            <a:off x="10313555" y="6327230"/>
            <a:ext cx="1475366"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lvl1pPr>
          </a:lstStyle>
          <a:p>
            <a:pPr lvl="0"/>
            <a:r>
              <a:rPr lang="en-US" dirty="0" smtClean="0"/>
              <a:t>Click to enter subtitle</a:t>
            </a:r>
          </a:p>
        </p:txBody>
      </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69239" y="2084173"/>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2"/>
              </a:buClr>
              <a:buFont typeface="Wingdings" panose="05000000000000000000" pitchFamily="2" charset="2"/>
              <a:buChar char="§"/>
              <a:defRPr sz="1961">
                <a:gradFill>
                  <a:gsLst>
                    <a:gs pos="1250">
                      <a:schemeClr val="tx2"/>
                    </a:gs>
                    <a:gs pos="100000">
                      <a:schemeClr val="tx2"/>
                    </a:gs>
                  </a:gsLst>
                  <a:lin ang="5400000" scaled="0"/>
                </a:gradFill>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047907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50646781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737373"/>
                </a:solidFill>
                <a:effectLst/>
                <a:uLnTx/>
                <a:uFillTx/>
                <a:latin typeface="Segoe UI"/>
                <a:ea typeface="+mn-ea"/>
                <a:cs typeface="+mn-cs"/>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7200" b="0" i="0" u="none" strike="noStrike" kern="1200" cap="none" spc="0" normalizeH="0" baseline="0" noProof="0" dirty="0" smtClean="0">
                <a:ln>
                  <a:noFill/>
                </a:ln>
                <a:solidFill>
                  <a:srgbClr val="FFFFFF"/>
                </a:solidFill>
                <a:effectLst/>
                <a:uLnTx/>
                <a:uFillTx/>
                <a:latin typeface="Segoe UI"/>
                <a:ea typeface="+mn-ea"/>
                <a:cs typeface="+mn-cs"/>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416340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21481334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45194"/>
            <a:ext cx="9860672" cy="899665"/>
          </a:xfrm>
          <a:prstGeom prst="rect">
            <a:avLst/>
          </a:prstGeom>
        </p:spPr>
        <p:txBody>
          <a:bodyPr/>
          <a:lstStyle>
            <a:lvl1pPr marL="277008" indent="-277008">
              <a:tabLst>
                <a:tab pos="277008" algn="l"/>
              </a:tabLst>
              <a:defRPr sz="5882" baseline="0">
                <a:gradFill>
                  <a:gsLst>
                    <a:gs pos="1250">
                      <a:schemeClr val="tx1"/>
                    </a:gs>
                    <a:gs pos="100000">
                      <a:schemeClr val="tx1"/>
                    </a:gs>
                  </a:gsLst>
                  <a:lin ang="5400000" scaled="0"/>
                </a:gradFill>
              </a:defRPr>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7970770" y="5411531"/>
            <a:ext cx="3055567" cy="832882"/>
          </a:xfrm>
        </p:spPr>
        <p:txBody>
          <a:bodyPr/>
          <a:lstStyle>
            <a:lvl1pPr marL="0" indent="0">
              <a:spcBef>
                <a:spcPts val="0"/>
              </a:spcBef>
              <a:buNone/>
              <a:defRPr sz="2353" baseline="0">
                <a:gradFill>
                  <a:gsLst>
                    <a:gs pos="1250">
                      <a:schemeClr val="tx1"/>
                    </a:gs>
                    <a:gs pos="100000">
                      <a:schemeClr val="tx1"/>
                    </a:gs>
                  </a:gsLst>
                  <a:lin ang="5400000" scaled="0"/>
                </a:gradFill>
                <a:latin typeface="+mn-lt"/>
              </a:defRPr>
            </a:lvl1pPr>
          </a:lstStyle>
          <a:p>
            <a:pPr lvl="0"/>
            <a:r>
              <a:rPr lang="en-US" dirty="0" smtClean="0"/>
              <a:t>Author’s Name</a:t>
            </a:r>
          </a:p>
          <a:p>
            <a:pPr lvl="0"/>
            <a:r>
              <a:rPr lang="en-US" dirty="0" smtClean="0"/>
              <a:t>Title</a:t>
            </a:r>
          </a:p>
        </p:txBody>
      </p:sp>
      <p:pic>
        <p:nvPicPr>
          <p:cNvPr id="5" name="Picture 4"/>
          <p:cNvPicPr>
            <a:picLocks noChangeAspect="1"/>
          </p:cNvPicPr>
          <p:nvPr/>
        </p:nvPicPr>
        <p:blipFill>
          <a:blip r:embed="rId2"/>
          <a:stretch>
            <a:fillRect/>
          </a:stretch>
        </p:blipFill>
        <p:spPr>
          <a:xfrm>
            <a:off x="7164032" y="5468838"/>
            <a:ext cx="775467" cy="775575"/>
          </a:xfrm>
          <a:prstGeom prst="rect">
            <a:avLst/>
          </a:prstGeom>
        </p:spPr>
      </p:pic>
    </p:spTree>
    <p:extLst>
      <p:ext uri="{BB962C8B-B14F-4D97-AF65-F5344CB8AC3E}">
        <p14:creationId xmlns:p14="http://schemas.microsoft.com/office/powerpoint/2010/main" val="40946811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0014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323768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8"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64607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87107097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3146991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26837" y="6289275"/>
            <a:ext cx="1343104" cy="288579"/>
          </a:xfrm>
          <a:prstGeom prst="rect">
            <a:avLst/>
          </a:prstGeom>
        </p:spPr>
      </p:pic>
      <p:sp>
        <p:nvSpPr>
          <p:cNvPr id="9" name="Title 1"/>
          <p:cNvSpPr>
            <a:spLocks noGrp="1"/>
          </p:cNvSpPr>
          <p:nvPr>
            <p:ph type="title" hasCustomPrompt="1"/>
          </p:nvPr>
        </p:nvSpPr>
        <p:spPr bwMode="ltGray">
          <a:xfrm>
            <a:off x="269239" y="2980725"/>
            <a:ext cx="10757099" cy="1320266"/>
          </a:xfrm>
          <a:noFill/>
        </p:spPr>
        <p:txBody>
          <a:bodyPr lIns="146304" tIns="91440" rIns="146304" bIns="91440" anchor="t" anchorCtr="0"/>
          <a:lstStyle>
            <a:lvl1pPr>
              <a:lnSpc>
                <a:spcPct val="100000"/>
              </a:lnSpc>
              <a:defRPr sz="5294" spc="-98" baseline="0">
                <a:solidFill>
                  <a:schemeClr val="accent1"/>
                </a:soli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40" y="4303348"/>
            <a:ext cx="7171399" cy="2263584"/>
          </a:xfrm>
          <a:noFill/>
        </p:spPr>
        <p:txBody>
          <a:bodyPr lIns="182880" tIns="146304" rIns="182880" bIns="146304">
            <a:noAutofit/>
          </a:bodyPr>
          <a:lstStyle>
            <a:lvl1pPr marL="0" indent="0">
              <a:lnSpc>
                <a:spcPct val="100000"/>
              </a:lnSpc>
              <a:spcBef>
                <a:spcPts val="0"/>
              </a:spcBef>
              <a:buNone/>
              <a:defRPr sz="2157" spc="0" baseline="0">
                <a:solidFill>
                  <a:schemeClr val="accent1"/>
                </a:solidFill>
                <a:latin typeface="+mn-lt"/>
              </a:defRPr>
            </a:lvl1pPr>
          </a:lstStyle>
          <a:p>
            <a:pPr lvl="0"/>
            <a:r>
              <a:rPr lang="en-US" dirty="0" smtClean="0"/>
              <a:t>Speaker Name</a:t>
            </a:r>
          </a:p>
        </p:txBody>
      </p:sp>
      <p:grpSp>
        <p:nvGrpSpPr>
          <p:cNvPr id="3" name="Group 4"/>
          <p:cNvGrpSpPr>
            <a:grpSpLocks noChangeAspect="1"/>
          </p:cNvGrpSpPr>
          <p:nvPr/>
        </p:nvGrpSpPr>
        <p:grpSpPr bwMode="auto">
          <a:xfrm>
            <a:off x="269239" y="440494"/>
            <a:ext cx="5330012"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4090222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kumimoji="0" lang="en-US" sz="4705" b="0" i="0" u="none" strike="noStrike" kern="1200" cap="none" spc="-100" normalizeH="0" baseline="0" noProof="0" dirty="0" smtClean="0">
                <a:ln w="3175">
                  <a:noFill/>
                </a:ln>
                <a:gradFill>
                  <a:gsLst>
                    <a:gs pos="1250">
                      <a:srgbClr val="333333"/>
                    </a:gs>
                    <a:gs pos="100000">
                      <a:srgbClr val="333333"/>
                    </a:gs>
                  </a:gsLst>
                  <a:lin ang="5400000" scaled="0"/>
                </a:gradFill>
                <a:effectLst/>
                <a:uLnTx/>
                <a:uFillTx/>
                <a:latin typeface="+mj-lt"/>
                <a:ea typeface="+mn-ea"/>
                <a:cs typeface="Segoe UI" pitchFamily="34" charset="0"/>
              </a:defRPr>
            </a:lvl1pPr>
          </a:lstStyle>
          <a:p>
            <a:r>
              <a:rPr lang="en-US" dirty="0" smtClean="0"/>
              <a:t>Click to edit Master title </a:t>
            </a:r>
            <a:r>
              <a:rPr lang="en-US" dirty="0" smtClean="0"/>
              <a:t>style</a:t>
            </a:r>
            <a:endParaRPr lang="en-US" dirty="0"/>
          </a:p>
        </p:txBody>
      </p:sp>
      <p:sp>
        <p:nvSpPr>
          <p:cNvPr id="6" name="Text Placeholder 5"/>
          <p:cNvSpPr>
            <a:spLocks noGrp="1"/>
          </p:cNvSpPr>
          <p:nvPr>
            <p:ph type="body" sz="quarter" idx="10" hasCustomPrompt="1"/>
          </p:nvPr>
        </p:nvSpPr>
        <p:spPr>
          <a:xfrm>
            <a:off x="269240" y="1189178"/>
            <a:ext cx="11653523" cy="2121606"/>
          </a:xfrm>
        </p:spPr>
        <p:txBody>
          <a:bodyPr/>
          <a:lstStyle>
            <a:lvl1pPr marL="0" indent="0">
              <a:buNone/>
              <a:defRPr kumimoji="0" lang="en-US" sz="3921" b="0" i="0" u="none" strike="noStrike" kern="1200" cap="none" spc="0" normalizeH="0" baseline="0" noProof="0" dirty="0" smtClean="0">
                <a:ln>
                  <a:noFill/>
                </a:ln>
                <a:gradFill>
                  <a:gsLst>
                    <a:gs pos="1250">
                      <a:srgbClr val="0078D7"/>
                    </a:gs>
                    <a:gs pos="99000">
                      <a:srgbClr val="0078D7"/>
                    </a:gs>
                  </a:gsLst>
                  <a:lin ang="5400000" scaled="0"/>
                </a:gradFill>
                <a:effectLst/>
                <a:uLnTx/>
                <a:uFillTx/>
                <a:latin typeface="+mj-lt"/>
                <a:ea typeface="+mn-ea"/>
                <a:cs typeface="+mn-cs"/>
              </a:defRPr>
            </a:lvl1pPr>
            <a:lvl2pPr marL="0" indent="0">
              <a:buFontTx/>
              <a:buNone/>
              <a:defRPr sz="1961">
                <a:solidFill>
                  <a:schemeClr val="bg2">
                    <a:lumMod val="25000"/>
                  </a:schemeClr>
                </a:solidFill>
              </a:defRPr>
            </a:lvl2pPr>
            <a:lvl3pPr marL="224076" indent="0">
              <a:buNone/>
              <a:defRPr/>
            </a:lvl3pPr>
            <a:lvl4pPr marL="448151" indent="0">
              <a:buNone/>
              <a:defRPr/>
            </a:lvl4pPr>
            <a:lvl5pPr marL="672227" indent="0">
              <a:buNone/>
              <a:defRPr/>
            </a:lvl5pPr>
          </a:lstStyle>
          <a:p>
            <a:pPr lvl="0"/>
            <a:r>
              <a:rPr lang="en-US" dirty="0" smtClean="0"/>
              <a:t>Click to edit Master text </a:t>
            </a:r>
            <a:r>
              <a:rPr lang="en-US" dirty="0" smtClean="0"/>
              <a:t>styles</a:t>
            </a:r>
            <a:endParaRPr lang="en-US" dirty="0" smtClean="0"/>
          </a:p>
          <a:p>
            <a:pPr lvl="1"/>
            <a:r>
              <a:rPr lang="en-US" dirty="0" smtClean="0"/>
              <a:t>Second </a:t>
            </a:r>
            <a:r>
              <a:rPr lang="en-US" dirty="0" smtClean="0"/>
              <a:t>level</a:t>
            </a:r>
            <a:endParaRPr lang="en-US" dirty="0" smtClean="0"/>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871938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74714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34667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07787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139722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370090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7" name="Picture 6"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585" y="6122089"/>
            <a:ext cx="1254995" cy="267709"/>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48586" y="6073351"/>
            <a:ext cx="1434641" cy="314582"/>
          </a:xfrm>
          <a:prstGeom prst="rect">
            <a:avLst/>
          </a:prstGeom>
        </p:spPr>
      </p:pic>
    </p:spTree>
    <p:extLst>
      <p:ext uri="{BB962C8B-B14F-4D97-AF65-F5344CB8AC3E}">
        <p14:creationId xmlns:p14="http://schemas.microsoft.com/office/powerpoint/2010/main" val="7315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93526"/>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8585" y="6121376"/>
            <a:ext cx="1254995" cy="26913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586" y="6073351"/>
            <a:ext cx="1434641" cy="314582"/>
          </a:xfrm>
          <a:prstGeom prst="rect">
            <a:avLst/>
          </a:prstGeom>
        </p:spPr>
      </p:pic>
    </p:spTree>
    <p:extLst>
      <p:ext uri="{BB962C8B-B14F-4D97-AF65-F5344CB8AC3E}">
        <p14:creationId xmlns:p14="http://schemas.microsoft.com/office/powerpoint/2010/main" val="328272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55249534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15428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5833">
                      <a:schemeClr val="accent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0">
                      <a:schemeClr val="tx1"/>
                    </a:gs>
                    <a:gs pos="100000">
                      <a:schemeClr val="accent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147031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
        <p:nvSpPr>
          <p:cNvPr id="3" name="Rectangle 2"/>
          <p:cNvSpPr/>
          <p:nvPr userDrawn="1"/>
        </p:nvSpPr>
        <p:spPr bwMode="auto">
          <a:xfrm>
            <a:off x="0" y="0"/>
            <a:ext cx="125128" cy="68580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36127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269239" y="6313235"/>
            <a:ext cx="542959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70C0"/>
                </a:solidFill>
              </a:rPr>
              <a:t>MICROSOFT CONFIDENTIAL</a:t>
            </a:r>
          </a:p>
        </p:txBody>
      </p:sp>
    </p:spTree>
    <p:extLst>
      <p:ext uri="{BB962C8B-B14F-4D97-AF65-F5344CB8AC3E}">
        <p14:creationId xmlns:p14="http://schemas.microsoft.com/office/powerpoint/2010/main" val="21272404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50865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82224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14962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092921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6493776"/>
            <a:ext cx="4114839" cy="364224"/>
          </a:xfrm>
          <a:prstGeom prst="rect">
            <a:avLst/>
          </a:prstGeom>
        </p:spPr>
        <p:txBody>
          <a:bodyPr/>
          <a:lstStyle/>
          <a:p>
            <a:r>
              <a:rPr lang="en-US">
                <a:solidFill>
                  <a:srgbClr val="FFFFFF"/>
                </a:solidFill>
              </a:rPr>
              <a:t>Microsoft Confidential I Windows 10 Consumer Storybook v1.0_June 26</a:t>
            </a:r>
            <a:endParaRPr lang="en-US" dirty="0">
              <a:solidFill>
                <a:srgbClr val="FFFFFF"/>
              </a:solidFill>
            </a:endParaRPr>
          </a:p>
        </p:txBody>
      </p:sp>
      <p:sp>
        <p:nvSpPr>
          <p:cNvPr id="5" name="Slide Number Placeholder 4"/>
          <p:cNvSpPr>
            <a:spLocks noGrp="1"/>
          </p:cNvSpPr>
          <p:nvPr>
            <p:ph type="sldNum" sz="quarter" idx="11"/>
          </p:nvPr>
        </p:nvSpPr>
        <p:spPr>
          <a:xfrm>
            <a:off x="9449812" y="6493776"/>
            <a:ext cx="2742188" cy="364224"/>
          </a:xfrm>
          <a:prstGeom prst="rect">
            <a:avLst/>
          </a:prstGeom>
        </p:spPr>
        <p:txBody>
          <a:bodyPr/>
          <a:lstStyle/>
          <a:p>
            <a:fld id="{6503E857-4F15-4ECA-BD4D-D22AAAB9E67A}" type="slidenum">
              <a:rPr lang="en-US">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13847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lvl1pPr>
              <a:defRPr>
                <a:gradFill>
                  <a:gsLst>
                    <a:gs pos="5556">
                      <a:schemeClr val="bg1"/>
                    </a:gs>
                    <a:gs pos="27000">
                      <a:schemeClr val="bg1"/>
                    </a:gs>
                  </a:gsLst>
                  <a:lin ang="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97" indent="0">
              <a:buNone/>
              <a:defRPr>
                <a:gradFill>
                  <a:gsLst>
                    <a:gs pos="5556">
                      <a:schemeClr val="bg1"/>
                    </a:gs>
                    <a:gs pos="27000">
                      <a:schemeClr val="bg1"/>
                    </a:gs>
                  </a:gsLst>
                  <a:lin ang="0" scaled="0"/>
                </a:gradFill>
              </a:defRPr>
            </a:lvl3pPr>
            <a:lvl4pPr marL="448193" indent="0">
              <a:buNone/>
              <a:defRPr>
                <a:gradFill>
                  <a:gsLst>
                    <a:gs pos="5556">
                      <a:schemeClr val="bg1"/>
                    </a:gs>
                    <a:gs pos="27000">
                      <a:schemeClr val="bg1"/>
                    </a:gs>
                  </a:gsLst>
                  <a:lin ang="0" scaled="0"/>
                </a:gradFill>
              </a:defRPr>
            </a:lvl4pPr>
            <a:lvl5pPr marL="672290" indent="0">
              <a:buNone/>
              <a:defRPr>
                <a:gradFill>
                  <a:gsLst>
                    <a:gs pos="5556">
                      <a:schemeClr val="bg1"/>
                    </a:gs>
                    <a:gs pos="27000">
                      <a:schemeClr val="bg1"/>
                    </a:gs>
                  </a:gsLst>
                  <a:lin ang="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bg1"/>
                </a:solidFill>
              </a:defRPr>
            </a:lvl1pPr>
          </a:lstStyle>
          <a:p>
            <a:r>
              <a:rPr lang="en-US" smtClean="0">
                <a:solidFill>
                  <a:srgbClr val="FFFFFF"/>
                </a:solidFill>
              </a:rPr>
              <a:t>Microsoft Confidential I Windows 10 Consumer Storybook v1.0_June 26</a:t>
            </a:r>
            <a:endParaRPr lang="en-US" dirty="0">
              <a:solidFill>
                <a:srgbClr val="FFFFFF"/>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fld id="{6503E857-4F15-4ECA-BD4D-D22AAAB9E67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8198398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69239" y="735173"/>
            <a:ext cx="11655840" cy="899665"/>
          </a:xfrm>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39" y="1640690"/>
            <a:ext cx="562058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043638" y="1640690"/>
            <a:ext cx="5879124"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2"/>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7"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8"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08875273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3"/>
            <a:ext cx="11655840" cy="899665"/>
          </a:xfr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637454"/>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5"/>
          <p:cNvSpPr>
            <a:spLocks noGrp="1"/>
          </p:cNvSpPr>
          <p:nvPr>
            <p:ph sz="quarter" idx="11"/>
          </p:nvPr>
        </p:nvSpPr>
        <p:spPr>
          <a:xfrm>
            <a:off x="269239" y="291069"/>
            <a:ext cx="4165705" cy="425495"/>
          </a:xfrm>
        </p:spPr>
        <p:txBody>
          <a:bodyPr lIns="182880" rIns="182880"/>
          <a:lstStyle>
            <a:lvl1pPr marL="0" indent="0">
              <a:buNone/>
              <a:defRPr lang="en-US" sz="1765" kern="1200" spc="-98" baseline="0" dirty="0" smtClean="0">
                <a:gradFill>
                  <a:gsLst>
                    <a:gs pos="5556">
                      <a:schemeClr val="tx2"/>
                    </a:gs>
                    <a:gs pos="27000">
                      <a:schemeClr val="tx2"/>
                    </a:gs>
                  </a:gsLst>
                  <a:lin ang="0" scaled="0"/>
                </a:gradFill>
                <a:latin typeface="+mn-lt"/>
                <a:ea typeface="+mn-ea"/>
                <a:cs typeface="Segoe UI" panose="020B0502040204020203" pitchFamily="34" charset="0"/>
              </a:defRPr>
            </a:lvl1pPr>
          </a:lstStyle>
          <a:p>
            <a:pPr marL="0" marR="0" lvl="0" indent="0" algn="l" defTabSz="89636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0" y="6493776"/>
            <a:ext cx="4114839" cy="364224"/>
          </a:xfrm>
          <a:prstGeom prst="rect">
            <a:avLst/>
          </a:prstGeom>
        </p:spPr>
        <p:txBody>
          <a:bodyPr vert="horz" lIns="182880" tIns="45720" rIns="182880" bIns="45720" rtlCol="0" anchor="ctr"/>
          <a:lstStyle>
            <a:lvl1pPr algn="l">
              <a:defRPr sz="980">
                <a:solidFill>
                  <a:schemeClr val="tx1">
                    <a:tint val="75000"/>
                  </a:schemeClr>
                </a:solidFill>
              </a:defRPr>
            </a:lvl1pPr>
          </a:lstStyle>
          <a:p>
            <a:r>
              <a:rPr lang="en-US" smtClean="0">
                <a:solidFill>
                  <a:srgbClr val="505050">
                    <a:tint val="75000"/>
                  </a:srgbClr>
                </a:solidFill>
              </a:rPr>
              <a:t>Microsoft Confidential I Windows 10 Consumer Storybook v1.0_June 26</a:t>
            </a:r>
            <a:endParaRPr lang="en-US" dirty="0">
              <a:solidFill>
                <a:srgbClr val="505050">
                  <a:tint val="75000"/>
                </a:srgbClr>
              </a:solidFill>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fld id="{6503E857-4F15-4ECA-BD4D-D22AAAB9E67A}"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73641238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7514819" cy="2716378"/>
          </a:xfrm>
          <a:noFill/>
        </p:spPr>
        <p:txBody>
          <a:bodyPr tIns="91440" bIns="91440" anchor="t" anchorCtr="0"/>
          <a:lstStyle>
            <a:lvl1pPr>
              <a:defRPr sz="7058" spc="-98" baseline="0">
                <a:gradFill>
                  <a:gsLst>
                    <a:gs pos="1250">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94067" y="4183527"/>
            <a:ext cx="9860674" cy="1793881"/>
          </a:xfrm>
          <a:noFill/>
        </p:spPr>
        <p:txBody>
          <a:bodyPr lIns="146304" tIns="91440" rIns="146304" bIns="91440">
            <a:noAutofit/>
          </a:bodyPr>
          <a:lstStyle>
            <a:lvl1pPr marL="0" indent="0">
              <a:spcBef>
                <a:spcPts val="0"/>
              </a:spcBef>
              <a:buNone/>
              <a:defRPr sz="2353" spc="0" baseline="0">
                <a:gradFill>
                  <a:gsLst>
                    <a:gs pos="1250">
                      <a:schemeClr val="bg1"/>
                    </a:gs>
                    <a:gs pos="100000">
                      <a:schemeClr val="bg1"/>
                    </a:gs>
                  </a:gsLst>
                  <a:lin ang="5400000" scaled="0"/>
                </a:gradFill>
                <a:latin typeface="+mn-lt"/>
              </a:defRPr>
            </a:lvl1pPr>
          </a:lstStyle>
          <a:p>
            <a:pPr lvl="0"/>
            <a:r>
              <a:rPr lang="en-US" dirty="0" smtClean="0"/>
              <a:t>Speaker Name</a:t>
            </a:r>
          </a:p>
        </p:txBody>
      </p:sp>
      <p:grpSp>
        <p:nvGrpSpPr>
          <p:cNvPr id="35" name="Group 34"/>
          <p:cNvGrpSpPr/>
          <p:nvPr/>
        </p:nvGrpSpPr>
        <p:grpSpPr>
          <a:xfrm>
            <a:off x="634064" y="2084621"/>
            <a:ext cx="180216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Tree>
    <p:extLst>
      <p:ext uri="{BB962C8B-B14F-4D97-AF65-F5344CB8AC3E}">
        <p14:creationId xmlns:p14="http://schemas.microsoft.com/office/powerpoint/2010/main" val="367624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65521389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3693371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698951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06115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013804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068133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63531164"/>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7787289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519229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48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p:cNvPicPr>
            <a:picLocks noChangeAspect="1"/>
          </p:cNvPicPr>
          <p:nvPr/>
        </p:nvPicPr>
        <p:blipFill>
          <a:blip r:embed="rId2"/>
          <a:stretch>
            <a:fillRect/>
          </a:stretch>
        </p:blipFill>
        <p:spPr>
          <a:xfrm>
            <a:off x="-5377" y="2915308"/>
            <a:ext cx="897489" cy="897615"/>
          </a:xfrm>
          <a:prstGeom prst="rect">
            <a:avLst/>
          </a:prstGeom>
        </p:spPr>
      </p:pic>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330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6175202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372282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804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6308385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2723214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92226317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04013951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51699765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Tree>
    <p:extLst>
      <p:ext uri="{BB962C8B-B14F-4D97-AF65-F5344CB8AC3E}">
        <p14:creationId xmlns:p14="http://schemas.microsoft.com/office/powerpoint/2010/main" val="12861479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97848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 y="2915309"/>
            <a:ext cx="898023"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2" name="Title 1"/>
          <p:cNvSpPr>
            <a:spLocks noGrp="1"/>
          </p:cNvSpPr>
          <p:nvPr>
            <p:ph type="title" hasCustomPrompt="1"/>
          </p:nvPr>
        </p:nvSpPr>
        <p:spPr>
          <a:xfrm>
            <a:off x="1837634" y="2666550"/>
            <a:ext cx="12818875" cy="1796217"/>
          </a:xfrm>
          <a:noFill/>
        </p:spPr>
        <p:txBody>
          <a:bodyPr tIns="91440" bIns="91440" anchor="t" anchorCtr="0"/>
          <a:lstStyle>
            <a:lvl1pPr>
              <a:defRPr sz="9411" spc="-98" baseline="0">
                <a:gradFill>
                  <a:gsLst>
                    <a:gs pos="100000">
                      <a:schemeClr val="accent1"/>
                    </a:gs>
                    <a:gs pos="0">
                      <a:schemeClr val="bg1"/>
                    </a:gs>
                  </a:gsLst>
                  <a:lin ang="5400000" scaled="0"/>
                </a:gradFill>
              </a:defRPr>
            </a:lvl1pPr>
          </a:lstStyle>
          <a:p>
            <a:r>
              <a:rPr lang="en-US" dirty="0" smtClean="0"/>
              <a:t>Section title</a:t>
            </a:r>
            <a:endParaRPr lang="en-US" dirty="0"/>
          </a:p>
        </p:txBody>
      </p:sp>
      <p:sp>
        <p:nvSpPr>
          <p:cNvPr id="4" name="Rectangle 3"/>
          <p:cNvSpPr/>
          <p:nvPr/>
        </p:nvSpPr>
        <p:spPr bwMode="auto">
          <a:xfrm>
            <a:off x="-45296" y="-706281"/>
            <a:ext cx="12282593"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91397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39271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86085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6818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7122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32871879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503662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192"/>
            <a:fld id="{9AAD0FE5-47C4-46FC-B421-E2D3ED8258F4}" type="datetimeFigureOut">
              <a:rPr lang="en-US">
                <a:solidFill>
                  <a:srgbClr val="FFFFFF"/>
                </a:solidFill>
              </a:rPr>
              <a:pPr defTabSz="914192"/>
              <a:t>9/29/2015</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192"/>
            <a:fld id="{7F4BE8D0-8C10-430C-83AF-D2FA413D68AB}" type="slidenum">
              <a:rPr lang="en-US">
                <a:solidFill>
                  <a:srgbClr val="FFFFFF"/>
                </a:solidFill>
              </a:rPr>
              <a:pPr defTabSz="914192"/>
              <a:t>‹#›</a:t>
            </a:fld>
            <a:endParaRPr lang="en-US">
              <a:solidFill>
                <a:srgbClr val="FFFFFF"/>
              </a:solidFill>
            </a:endParaRPr>
          </a:p>
        </p:txBody>
      </p:sp>
    </p:spTree>
    <p:extLst>
      <p:ext uri="{BB962C8B-B14F-4D97-AF65-F5344CB8AC3E}">
        <p14:creationId xmlns:p14="http://schemas.microsoft.com/office/powerpoint/2010/main" val="10057112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347081547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154120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55731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a:prstGeom prst="rect">
            <a:avLst/>
          </a:prstGeom>
        </p:spPr>
        <p:txBody>
          <a:bodyPr/>
          <a:lstStyle>
            <a:lvl1pPr>
              <a:defRPr sz="7058" baseline="0">
                <a:gradFill>
                  <a:gsLst>
                    <a:gs pos="1250">
                      <a:schemeClr val="accent2"/>
                    </a:gs>
                    <a:gs pos="100000">
                      <a:schemeClr val="accent2"/>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42374161"/>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pos="391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5701951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756102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601359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252738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8306166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0034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092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55048081"/>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289918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057100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1245" y="1423774"/>
            <a:ext cx="11653523" cy="1931322"/>
          </a:xfrm>
        </p:spPr>
        <p:txBody>
          <a:bodyPr lIns="182880" tIns="146304" rIns="182880" bIns="146304"/>
          <a:lstStyle>
            <a:lvl1pPr marL="0" indent="0">
              <a:buNone/>
              <a:defRPr sz="2745">
                <a:gradFill>
                  <a:gsLst>
                    <a:gs pos="1250">
                      <a:schemeClr val="accent1"/>
                    </a:gs>
                    <a:gs pos="99000">
                      <a:schemeClr val="accent1"/>
                    </a:gs>
                  </a:gsLst>
                  <a:lin ang="5400000" scaled="0"/>
                </a:gradFill>
                <a:latin typeface="+mn-lt"/>
              </a:defRPr>
            </a:lvl1pPr>
            <a:lvl2pPr marL="277880" indent="-277880">
              <a:buClr>
                <a:schemeClr val="tx1"/>
              </a:buClr>
              <a:buFont typeface="Wingdings" panose="05000000000000000000" pitchFamily="2" charset="2"/>
              <a:buChar char="§"/>
              <a:defRPr lang="en-US" sz="1961" kern="1200" spc="0" baseline="0" dirty="0" smtClean="0">
                <a:gradFill>
                  <a:gsLst>
                    <a:gs pos="1250">
                      <a:schemeClr val="tx2"/>
                    </a:gs>
                    <a:gs pos="100000">
                      <a:schemeClr val="tx2"/>
                    </a:gs>
                  </a:gsLst>
                  <a:lin ang="5400000" scaled="0"/>
                </a:gradFill>
                <a:latin typeface="+mn-lt"/>
                <a:ea typeface="+mn-ea"/>
                <a:cs typeface="+mn-cs"/>
              </a:defRPr>
            </a:lvl2pPr>
            <a:lvl3pPr marL="519904" indent="-233060">
              <a:buFont typeface="Wingdings" panose="05000000000000000000" pitchFamily="2" charset="2"/>
              <a:buChar char="§"/>
              <a:defRPr sz="1961">
                <a:gradFill>
                  <a:gsLst>
                    <a:gs pos="1250">
                      <a:schemeClr val="tx2">
                        <a:lumMod val="60000"/>
                        <a:lumOff val="40000"/>
                      </a:schemeClr>
                    </a:gs>
                    <a:gs pos="100000">
                      <a:schemeClr val="tx2">
                        <a:lumMod val="60000"/>
                        <a:lumOff val="40000"/>
                      </a:schemeClr>
                    </a:gs>
                  </a:gsLst>
                  <a:lin ang="5400000" scaled="0"/>
                </a:gradFill>
              </a:defRPr>
            </a:lvl3pPr>
            <a:lvl4pPr marL="690217" indent="-161350">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4pPr>
            <a:lvl5pPr marL="860531" indent="-179277">
              <a:buFont typeface="Wingdings" panose="05000000000000000000" pitchFamily="2" charset="2"/>
              <a:buChar char="§"/>
              <a:defRPr sz="1765">
                <a:gradFill>
                  <a:gsLst>
                    <a:gs pos="1250">
                      <a:schemeClr val="tx2">
                        <a:lumMod val="60000"/>
                        <a:lumOff val="40000"/>
                      </a:schemeClr>
                    </a:gs>
                    <a:gs pos="100000">
                      <a:schemeClr val="tx2">
                        <a:lumMod val="60000"/>
                        <a:lumOff val="40000"/>
                      </a:schemeClr>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Rectangle 18"/>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2192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90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61887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32692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72782676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1773385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5854390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33333"/>
              </a:solidFill>
            </a:endParaRPr>
          </a:p>
        </p:txBody>
      </p:sp>
    </p:spTree>
    <p:extLst>
      <p:ext uri="{BB962C8B-B14F-4D97-AF65-F5344CB8AC3E}">
        <p14:creationId xmlns:p14="http://schemas.microsoft.com/office/powerpoint/2010/main" val="436959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76266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65065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13425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427366"/>
            <a:ext cx="5378548" cy="1931322"/>
          </a:xfrm>
        </p:spPr>
        <p:txBody>
          <a:bodyPr wrap="square" lIns="182880" tIns="146304" rIns="182880" bIns="146304">
            <a:spAutoFit/>
          </a:bodyPr>
          <a:lstStyle>
            <a:lvl1pPr marL="0" indent="0">
              <a:spcBef>
                <a:spcPts val="1200"/>
              </a:spcBef>
              <a:buClr>
                <a:schemeClr val="tx1"/>
              </a:buClr>
              <a:buFont typeface="Wingdings" pitchFamily="2" charset="2"/>
              <a:buNone/>
              <a:defRPr sz="2745">
                <a:gradFill>
                  <a:gsLst>
                    <a:gs pos="1250">
                      <a:schemeClr val="accent1"/>
                    </a:gs>
                    <a:gs pos="99000">
                      <a:schemeClr val="accent1"/>
                    </a:gs>
                  </a:gsLst>
                  <a:lin ang="5400000" scaled="0"/>
                </a:gradFill>
                <a:latin typeface="+mn-lt"/>
              </a:defRPr>
            </a:lvl1pPr>
            <a:lvl2pPr marL="336145" indent="-336145">
              <a:buNone/>
              <a:defRPr lang="en-US" sz="1961" kern="1200" spc="0" baseline="0" dirty="0" smtClean="0">
                <a:gradFill>
                  <a:gsLst>
                    <a:gs pos="1250">
                      <a:schemeClr val="tx2"/>
                    </a:gs>
                    <a:gs pos="100000">
                      <a:schemeClr val="tx2"/>
                    </a:gs>
                  </a:gsLst>
                  <a:lin ang="5400000" scaled="0"/>
                </a:gradFill>
                <a:latin typeface="+mn-lt"/>
                <a:ea typeface="+mn-ea"/>
                <a:cs typeface="+mn-cs"/>
              </a:defRPr>
            </a:lvl2pPr>
            <a:lvl3pPr marL="622988" indent="-336145">
              <a:buNone/>
              <a:tabLst/>
              <a:defRPr lang="en-US" sz="1961"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989" indent="-280121">
              <a:buNone/>
              <a:defRPr lang="en-US" sz="1765"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374" indent="-280121">
              <a:buNone/>
              <a:tabLst/>
              <a:defRPr lang="en-US" sz="1765"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6" name="Group 4"/>
          <p:cNvGrpSpPr>
            <a:grpSpLocks noChangeAspect="1"/>
          </p:cNvGrpSpPr>
          <p:nvPr/>
        </p:nvGrpSpPr>
        <p:grpSpPr bwMode="auto">
          <a:xfrm>
            <a:off x="10313555" y="6327230"/>
            <a:ext cx="1475366"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smtClean="0">
                  <a:solidFill>
                    <a:srgbClr val="FFFFFF"/>
                  </a:solidFill>
                  <a:latin typeface="Myriad Pro" panose="020B0503030403020204" pitchFamily="34" charset="0"/>
                </a:rPr>
                <a:t>T</a:t>
              </a:r>
              <a:endParaRPr lang="en-US" altLang="en-US" sz="1765" smtClean="0">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smtClean="0">
                  <a:solidFill>
                    <a:srgbClr val="FFFFFF"/>
                  </a:solidFill>
                  <a:latin typeface="Myriad Pro" panose="020B0503030403020204" pitchFamily="34" charset="0"/>
                </a:rPr>
                <a:t>OUR</a:t>
              </a:r>
              <a:endParaRPr lang="en-US" altLang="en-US" sz="1765" dirty="0" smtClean="0">
                <a:solidFill>
                  <a:srgbClr val="00BCF2"/>
                </a:solidFill>
              </a:endParaRPr>
            </a:p>
          </p:txBody>
        </p:sp>
      </p:grpSp>
      <p:grpSp>
        <p:nvGrpSpPr>
          <p:cNvPr id="21" name="Group 4"/>
          <p:cNvGrpSpPr>
            <a:grpSpLocks noChangeAspect="1"/>
          </p:cNvGrpSpPr>
          <p:nvPr/>
        </p:nvGrpSpPr>
        <p:grpSpPr bwMode="auto">
          <a:xfrm>
            <a:off x="12735854" y="420857"/>
            <a:ext cx="1180186"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00BCF2"/>
                </a:solidFill>
              </a:endParaRPr>
            </a:p>
          </p:txBody>
        </p:sp>
      </p:grpSp>
      <p:sp>
        <p:nvSpPr>
          <p:cNvPr id="28" name="Rectangle 27"/>
          <p:cNvSpPr/>
          <p:nvPr/>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8130239"/>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81831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09832482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982150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81125045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108891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605417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896991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81636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542323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58441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9.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2.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image" Target="../media/image13.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theme" Target="../theme/theme3.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13.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slideLayout" Target="../slideLayouts/slideLayout132.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theme" Target="../theme/theme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Edit Master text </a:t>
            </a:r>
            <a:r>
              <a:rPr lang="en-US" dirty="0" smtClean="0"/>
              <a:t>styles</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 name="Picture 2" hidden="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959589" y="6342794"/>
            <a:ext cx="984208" cy="367588"/>
          </a:xfrm>
          <a:prstGeom prst="rect">
            <a:avLst/>
          </a:prstGeom>
        </p:spPr>
      </p:pic>
      <p:sp>
        <p:nvSpPr>
          <p:cNvPr id="5" name="Bing" hidden="1"/>
          <p:cNvSpPr>
            <a:spLocks noEditPoints="1"/>
          </p:cNvSpPr>
          <p:nvPr/>
        </p:nvSpPr>
        <p:spPr bwMode="auto">
          <a:xfrm>
            <a:off x="10959589" y="6330302"/>
            <a:ext cx="984208"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42" tIns="44821" rIns="89642" bIns="44821" numCol="1" anchor="t" anchorCtr="0" compatLnSpc="1">
            <a:prstTxWarp prst="textNoShape">
              <a:avLst/>
            </a:prstTxWarp>
          </a:bodyPr>
          <a:lstStyle/>
          <a:p>
            <a:r>
              <a:rPr lang="en-US" sz="1765" dirty="0">
                <a:solidFill>
                  <a:srgbClr val="00BCF2"/>
                </a:solidFill>
              </a:rPr>
              <a:t> </a:t>
            </a:r>
          </a:p>
        </p:txBody>
      </p:sp>
    </p:spTree>
    <p:extLst>
      <p:ext uri="{BB962C8B-B14F-4D97-AF65-F5344CB8AC3E}">
        <p14:creationId xmlns:p14="http://schemas.microsoft.com/office/powerpoint/2010/main" val="2086208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9" r:id="rId17"/>
    <p:sldLayoutId id="2147483680" r:id="rId18"/>
    <p:sldLayoutId id="2147483681" r:id="rId19"/>
    <p:sldLayoutId id="2147483683" r:id="rId20"/>
    <p:sldLayoutId id="2147483684" r:id="rId21"/>
    <p:sldLayoutId id="2147483748" r:id="rId22"/>
    <p:sldLayoutId id="2147483749" r:id="rId23"/>
    <p:sldLayoutId id="2147483751" r:id="rId24"/>
    <p:sldLayoutId id="2147483808"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bg2">
              <a:lumMod val="25000"/>
            </a:schemeClr>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solidFill>
            <a:srgbClr val="0070C0"/>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2">
              <a:lumMod val="75000"/>
            </a:schemeClr>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5400000">
            <a:off x="9396000" y="2845599"/>
            <a:ext cx="6497930" cy="713342"/>
          </a:xfrm>
          <a:prstGeom prst="rect">
            <a:avLst/>
          </a:prstGeom>
        </p:spPr>
      </p:pic>
    </p:spTree>
    <p:extLst>
      <p:ext uri="{BB962C8B-B14F-4D97-AF65-F5344CB8AC3E}">
        <p14:creationId xmlns:p14="http://schemas.microsoft.com/office/powerpoint/2010/main" val="413444832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59596943"/>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6074955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6840207"/>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1759"/>
            <a:ext cx="6276530" cy="2315137"/>
          </a:xfrm>
        </p:spPr>
        <p:txBody>
          <a:bodyPr>
            <a:normAutofit fontScale="90000"/>
          </a:bodyPr>
          <a:lstStyle/>
          <a:p>
            <a:r>
              <a:rPr lang="en-US" dirty="0"/>
              <a:t>Microsoft Edge and</a:t>
            </a:r>
            <a:br>
              <a:rPr lang="en-US" dirty="0"/>
            </a:br>
            <a:r>
              <a:rPr lang="en-US" dirty="0"/>
              <a:t>Web App </a:t>
            </a:r>
            <a:r>
              <a:rPr lang="en-US" dirty="0" smtClean="0"/>
              <a:t>Platform</a:t>
            </a:r>
            <a:br>
              <a:rPr lang="en-US" dirty="0" smtClean="0"/>
            </a:br>
            <a:r>
              <a:rPr lang="en-GB" sz="3600" dirty="0">
                <a:gradFill>
                  <a:gsLst>
                    <a:gs pos="91000">
                      <a:srgbClr val="FFFFFF"/>
                    </a:gs>
                    <a:gs pos="0">
                      <a:srgbClr val="FFFFFF"/>
                    </a:gs>
                  </a:gsLst>
                  <a:lin ang="5400000" scaled="0"/>
                </a:gradFill>
              </a:rPr>
              <a:t>Windows 10 Developer Workshop</a:t>
            </a:r>
            <a:endParaRPr lang="en-US" sz="3200"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08057" y="0"/>
            <a:ext cx="8483943" cy="6610865"/>
          </a:xfrm>
          <a:prstGeom prst="rect">
            <a:avLst/>
          </a:prstGeom>
        </p:spPr>
      </p:pic>
      <p:sp>
        <p:nvSpPr>
          <p:cNvPr id="4" name="Text Placeholder 3"/>
          <p:cNvSpPr>
            <a:spLocks noGrp="1"/>
          </p:cNvSpPr>
          <p:nvPr>
            <p:ph type="body" sz="quarter" idx="14"/>
          </p:nvPr>
        </p:nvSpPr>
        <p:spPr>
          <a:xfrm>
            <a:off x="252635" y="3661416"/>
            <a:ext cx="6276530" cy="1793104"/>
          </a:xfrm>
        </p:spPr>
        <p:txBody>
          <a:bodyPr/>
          <a:lstStyle/>
          <a:p>
            <a:endParaRPr lang="en-US" dirty="0"/>
          </a:p>
        </p:txBody>
      </p:sp>
    </p:spTree>
    <p:extLst>
      <p:ext uri="{BB962C8B-B14F-4D97-AF65-F5344CB8AC3E}">
        <p14:creationId xmlns:p14="http://schemas.microsoft.com/office/powerpoint/2010/main" val="276623354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600" dirty="0" smtClean="0"/>
              <a:t>Windows Web Platform</a:t>
            </a:r>
            <a:r>
              <a:rPr lang="en-US" sz="6600" dirty="0"/>
              <a:t/>
            </a:r>
            <a:br>
              <a:rPr lang="en-US" sz="6600" dirty="0"/>
            </a:br>
            <a:endParaRPr lang="en-US" sz="6600" dirty="0"/>
          </a:p>
        </p:txBody>
      </p:sp>
    </p:spTree>
    <p:extLst>
      <p:ext uri="{BB962C8B-B14F-4D97-AF65-F5344CB8AC3E}">
        <p14:creationId xmlns:p14="http://schemas.microsoft.com/office/powerpoint/2010/main" val="366806842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45465" y="440918"/>
            <a:ext cx="10701071" cy="5910801"/>
          </a:xfrm>
          <a:prstGeom prst="rect">
            <a:avLst/>
          </a:prstGeom>
        </p:spPr>
      </p:pic>
      <p:pic>
        <p:nvPicPr>
          <p:cNvPr id="27" name="Picture 26"/>
          <p:cNvPicPr>
            <a:picLocks noChangeAspect="1"/>
          </p:cNvPicPr>
          <p:nvPr/>
        </p:nvPicPr>
        <p:blipFill>
          <a:blip r:embed="rId4"/>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r>
              <a:rPr lang="en-US" sz="2353" dirty="0">
                <a:latin typeface="+mj-lt"/>
              </a:rPr>
              <a:t>EdgeHTML.dll</a:t>
            </a: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r>
              <a:rPr lang="en-US" sz="2353" dirty="0">
                <a:latin typeface="+mj-lt"/>
              </a:rPr>
              <a:t>Chakra</a:t>
            </a:r>
          </a:p>
        </p:txBody>
      </p:sp>
    </p:spTree>
    <p:extLst>
      <p:ext uri="{BB962C8B-B14F-4D97-AF65-F5344CB8AC3E}">
        <p14:creationId xmlns:p14="http://schemas.microsoft.com/office/powerpoint/2010/main" val="3128549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par>
                                <p:cTn id="19" presetID="2" presetClass="entr" presetSubtype="2" fill="hold" nodeType="withEffect">
                                  <p:stCondLst>
                                    <p:cond delay="5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Tree>
    <p:extLst>
      <p:ext uri="{BB962C8B-B14F-4D97-AF65-F5344CB8AC3E}">
        <p14:creationId xmlns:p14="http://schemas.microsoft.com/office/powerpoint/2010/main" val="30738283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4" name="Oval 23"/>
          <p:cNvSpPr/>
          <p:nvPr/>
        </p:nvSpPr>
        <p:spPr bwMode="auto">
          <a:xfrm>
            <a:off x="1983177"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Packaged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Offline first</a:t>
            </a:r>
          </a:p>
        </p:txBody>
      </p:sp>
    </p:spTree>
    <p:extLst>
      <p:ext uri="{BB962C8B-B14F-4D97-AF65-F5344CB8AC3E}">
        <p14:creationId xmlns:p14="http://schemas.microsoft.com/office/powerpoint/2010/main" val="339627681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Packaged apps and tools investments</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4315"/>
          <a:stretch/>
        </p:blipFill>
        <p:spPr>
          <a:xfrm>
            <a:off x="268928" y="1361933"/>
            <a:ext cx="7437271" cy="4447740"/>
          </a:xfrm>
          <a:prstGeom prst="rect">
            <a:avLst/>
          </a:prstGeom>
          <a:ln w="3175">
            <a:solidFill>
              <a:schemeClr val="bg2">
                <a:lumMod val="75000"/>
              </a:schemeClr>
            </a:solidFill>
          </a:ln>
          <a:effectLst>
            <a:outerShdw blurRad="190500" algn="tl" rotWithShape="0">
              <a:srgbClr val="000000">
                <a:alpha val="15000"/>
              </a:srgbClr>
            </a:outerShdw>
          </a:effectLst>
        </p:spPr>
      </p:pic>
      <p:grpSp>
        <p:nvGrpSpPr>
          <p:cNvPr id="10" name="Group 9"/>
          <p:cNvGrpSpPr/>
          <p:nvPr/>
        </p:nvGrpSpPr>
        <p:grpSpPr>
          <a:xfrm>
            <a:off x="5962911" y="1856503"/>
            <a:ext cx="3067801" cy="5186218"/>
            <a:chOff x="5990619" y="1690255"/>
            <a:chExt cx="3067801" cy="5186218"/>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619" y="1690255"/>
              <a:ext cx="3067801" cy="518621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5691" y="2484584"/>
              <a:ext cx="1974567" cy="3514728"/>
            </a:xfrm>
            <a:prstGeom prst="rect">
              <a:avLst/>
            </a:prstGeom>
          </p:spPr>
        </p:pic>
      </p:grpSp>
      <p:sp>
        <p:nvSpPr>
          <p:cNvPr id="13" name="TextBox 12"/>
          <p:cNvSpPr txBox="1"/>
          <p:nvPr/>
        </p:nvSpPr>
        <p:spPr>
          <a:xfrm>
            <a:off x="8719127" y="2279476"/>
            <a:ext cx="3297382" cy="3530197"/>
          </a:xfrm>
          <a:prstGeom prst="rect">
            <a:avLst/>
          </a:prstGeom>
          <a:noFill/>
        </p:spPr>
        <p:txBody>
          <a:bodyPr wrap="square" lIns="182880" tIns="146304" rIns="182880" bIns="146304" rtlCol="0">
            <a:spAutoFit/>
          </a:bodyPr>
          <a:lstStyle/>
          <a:p>
            <a:pPr marL="285750" indent="-285750">
              <a:spcAft>
                <a:spcPts val="1200"/>
              </a:spcAft>
              <a:buFont typeface="Arial" panose="020B0604020202020204" pitchFamily="34" charset="0"/>
              <a:buChar char="•"/>
            </a:pPr>
            <a:r>
              <a:rPr lang="en-US" dirty="0" smtClean="0">
                <a:solidFill>
                  <a:schemeClr val="accent2"/>
                </a:solidFill>
              </a:rPr>
              <a:t>Build apps for iOS, Android &amp; Windows</a:t>
            </a:r>
          </a:p>
          <a:p>
            <a:pPr marL="285750" indent="-285750">
              <a:spcAft>
                <a:spcPts val="1200"/>
              </a:spcAft>
              <a:buFont typeface="Arial" panose="020B0604020202020204" pitchFamily="34" charset="0"/>
              <a:buChar char="•"/>
            </a:pPr>
            <a:r>
              <a:rPr lang="en-US" dirty="0" smtClean="0">
                <a:solidFill>
                  <a:schemeClr val="accent2"/>
                </a:solidFill>
              </a:rPr>
              <a:t>Nearly </a:t>
            </a:r>
            <a:r>
              <a:rPr lang="en-US" dirty="0">
                <a:solidFill>
                  <a:schemeClr val="accent2"/>
                </a:solidFill>
              </a:rPr>
              <a:t>100% shared </a:t>
            </a:r>
            <a:r>
              <a:rPr lang="en-US" dirty="0" smtClean="0">
                <a:solidFill>
                  <a:schemeClr val="accent2"/>
                </a:solidFill>
              </a:rPr>
              <a:t>code</a:t>
            </a:r>
          </a:p>
          <a:p>
            <a:pPr marL="285750" indent="-285750">
              <a:spcAft>
                <a:spcPts val="1200"/>
              </a:spcAft>
              <a:buFont typeface="Arial" panose="020B0604020202020204" pitchFamily="34" charset="0"/>
              <a:buChar char="•"/>
            </a:pPr>
            <a:r>
              <a:rPr lang="en-US" dirty="0" smtClean="0">
                <a:solidFill>
                  <a:schemeClr val="accent2"/>
                </a:solidFill>
              </a:rPr>
              <a:t>Debug </a:t>
            </a:r>
            <a:r>
              <a:rPr lang="en-US" dirty="0">
                <a:solidFill>
                  <a:schemeClr val="accent2"/>
                </a:solidFill>
              </a:rPr>
              <a:t>on any device or emulator</a:t>
            </a:r>
          </a:p>
          <a:p>
            <a:pPr marL="285750" indent="-285750">
              <a:spcAft>
                <a:spcPts val="1200"/>
              </a:spcAft>
              <a:buFont typeface="Arial" panose="020B0604020202020204" pitchFamily="34" charset="0"/>
              <a:buChar char="•"/>
            </a:pPr>
            <a:r>
              <a:rPr lang="en-US" dirty="0">
                <a:solidFill>
                  <a:schemeClr val="accent2"/>
                </a:solidFill>
              </a:rPr>
              <a:t>Use the JavaScript </a:t>
            </a:r>
            <a:r>
              <a:rPr lang="en-US" dirty="0" smtClean="0">
                <a:solidFill>
                  <a:schemeClr val="accent2"/>
                </a:solidFill>
              </a:rPr>
              <a:t>frameworks </a:t>
            </a:r>
            <a:r>
              <a:rPr lang="en-US" dirty="0">
                <a:solidFill>
                  <a:schemeClr val="accent2"/>
                </a:solidFill>
              </a:rPr>
              <a:t>you love</a:t>
            </a:r>
          </a:p>
          <a:p>
            <a:pPr marL="285750" indent="-285750">
              <a:spcAft>
                <a:spcPts val="1200"/>
              </a:spcAft>
              <a:buFont typeface="Arial" panose="020B0604020202020204" pitchFamily="34" charset="0"/>
              <a:buChar char="•"/>
            </a:pPr>
            <a:r>
              <a:rPr lang="en-US" dirty="0" smtClean="0">
                <a:solidFill>
                  <a:schemeClr val="accent2"/>
                </a:solidFill>
              </a:rPr>
              <a:t>Support for offline</a:t>
            </a:r>
            <a:endParaRPr lang="en-US" dirty="0">
              <a:solidFill>
                <a:schemeClr val="accent2"/>
              </a:solidFill>
            </a:endParaRPr>
          </a:p>
          <a:p>
            <a:pPr marL="285750" indent="-285750">
              <a:lnSpc>
                <a:spcPct val="90000"/>
              </a:lnSpc>
              <a:spcAft>
                <a:spcPts val="1200"/>
              </a:spcAft>
              <a:buFont typeface="Arial" panose="020B0604020202020204" pitchFamily="34" charset="0"/>
              <a:buChar char="•"/>
            </a:pPr>
            <a:endParaRPr lang="en-US" dirty="0" err="1" smtClean="0">
              <a:solidFill>
                <a:schemeClr val="accent2"/>
              </a:solidFill>
            </a:endParaRPr>
          </a:p>
        </p:txBody>
      </p:sp>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68928" y="5980839"/>
            <a:ext cx="2501981" cy="443340"/>
          </a:xfrm>
          <a:prstGeom prst="rect">
            <a:avLst/>
          </a:prstGeom>
        </p:spPr>
      </p:pic>
    </p:spTree>
    <p:extLst>
      <p:ext uri="{BB962C8B-B14F-4D97-AF65-F5344CB8AC3E}">
        <p14:creationId xmlns:p14="http://schemas.microsoft.com/office/powerpoint/2010/main" val="373478982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9" name="Freeform 8"/>
          <p:cNvSpPr/>
          <p:nvPr/>
        </p:nvSpPr>
        <p:spPr bwMode="auto">
          <a:xfrm>
            <a:off x="5318103" y="2618048"/>
            <a:ext cx="1104719" cy="2924064"/>
          </a:xfrm>
          <a:custGeom>
            <a:avLst/>
            <a:gdLst>
              <a:gd name="connsiteX0" fmla="*/ 552360 w 1104719"/>
              <a:gd name="connsiteY0" fmla="*/ 0 h 2924064"/>
              <a:gd name="connsiteX1" fmla="*/ 597820 w 1104719"/>
              <a:gd name="connsiteY1" fmla="*/ 50019 h 2924064"/>
              <a:gd name="connsiteX2" fmla="*/ 1104719 w 1104719"/>
              <a:gd name="connsiteY2" fmla="*/ 1462032 h 2924064"/>
              <a:gd name="connsiteX3" fmla="*/ 597820 w 1104719"/>
              <a:gd name="connsiteY3" fmla="*/ 2874045 h 2924064"/>
              <a:gd name="connsiteX4" fmla="*/ 552360 w 1104719"/>
              <a:gd name="connsiteY4" fmla="*/ 2924064 h 2924064"/>
              <a:gd name="connsiteX5" fmla="*/ 506900 w 1104719"/>
              <a:gd name="connsiteY5" fmla="*/ 2874045 h 2924064"/>
              <a:gd name="connsiteX6" fmla="*/ 0 w 1104719"/>
              <a:gd name="connsiteY6" fmla="*/ 1462032 h 2924064"/>
              <a:gd name="connsiteX7" fmla="*/ 506900 w 1104719"/>
              <a:gd name="connsiteY7" fmla="*/ 50019 h 292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719" h="2924064">
                <a:moveTo>
                  <a:pt x="552360" y="0"/>
                </a:moveTo>
                <a:lnTo>
                  <a:pt x="597820" y="50019"/>
                </a:lnTo>
                <a:cubicBezTo>
                  <a:pt x="914491" y="433735"/>
                  <a:pt x="1104719" y="925669"/>
                  <a:pt x="1104719" y="1462032"/>
                </a:cubicBezTo>
                <a:cubicBezTo>
                  <a:pt x="1104719" y="1998396"/>
                  <a:pt x="914491" y="2490329"/>
                  <a:pt x="597820" y="2874045"/>
                </a:cubicBezTo>
                <a:lnTo>
                  <a:pt x="552360" y="2924064"/>
                </a:lnTo>
                <a:lnTo>
                  <a:pt x="506900" y="2874045"/>
                </a:lnTo>
                <a:cubicBezTo>
                  <a:pt x="190229" y="2490329"/>
                  <a:pt x="0" y="1998396"/>
                  <a:pt x="0" y="1462032"/>
                </a:cubicBezTo>
                <a:cubicBezTo>
                  <a:pt x="0" y="925669"/>
                  <a:pt x="190229" y="433735"/>
                  <a:pt x="506900" y="50019"/>
                </a:cubicBezTo>
                <a:close/>
              </a:path>
            </a:pathLst>
          </a:cu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89642" tIns="89642" rIns="33620" bIns="33620" rtlCol="0" anchor="ctr" anchorCtr="0">
            <a:noAutofit/>
          </a:bodyPr>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2" name="TextBox 1"/>
          <p:cNvSpPr txBox="1"/>
          <p:nvPr/>
        </p:nvSpPr>
        <p:spPr>
          <a:xfrm rot="16200000">
            <a:off x="4426958" y="3763030"/>
            <a:ext cx="289454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smtClean="0">
                <a:solidFill>
                  <a:schemeClr val="bg1"/>
                </a:solidFill>
              </a:rPr>
              <a:t>WebView</a:t>
            </a:r>
            <a:endParaRPr lang="en-US" sz="2400" dirty="0" smtClean="0">
              <a:solidFill>
                <a:schemeClr val="bg1"/>
              </a:solidFill>
            </a:endParaRPr>
          </a:p>
        </p:txBody>
      </p:sp>
      <p:sp>
        <p:nvSpPr>
          <p:cNvPr id="10" name="Oval 9"/>
          <p:cNvSpPr/>
          <p:nvPr/>
        </p:nvSpPr>
        <p:spPr bwMode="auto">
          <a:xfrm>
            <a:off x="5299052"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
        <p:nvSpPr>
          <p:cNvPr id="11" name="Oval 10"/>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004188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Uses the always current Edge rendering engine</a:t>
            </a:r>
          </a:p>
          <a:p>
            <a:r>
              <a:rPr lang="en-US" dirty="0" smtClean="0"/>
              <a:t>Improved app performance and responsiveness</a:t>
            </a:r>
          </a:p>
          <a:p>
            <a:r>
              <a:rPr lang="en-US" dirty="0" smtClean="0"/>
              <a:t>Improved App to WebView communication</a:t>
            </a:r>
          </a:p>
          <a:p>
            <a:r>
              <a:rPr lang="en-US" dirty="0" smtClean="0"/>
              <a:t>Enables Windows Runtime access</a:t>
            </a:r>
            <a:endParaRPr lang="en-US" dirty="0"/>
          </a:p>
        </p:txBody>
      </p:sp>
      <p:sp>
        <p:nvSpPr>
          <p:cNvPr id="3" name="Title 2"/>
          <p:cNvSpPr>
            <a:spLocks noGrp="1"/>
          </p:cNvSpPr>
          <p:nvPr>
            <p:ph type="title"/>
          </p:nvPr>
        </p:nvSpPr>
        <p:spPr/>
        <p:txBody>
          <a:bodyPr/>
          <a:lstStyle/>
          <a:p>
            <a:r>
              <a:rPr lang="en-US" smtClean="0"/>
              <a:t>WebView Control</a:t>
            </a:r>
            <a:endParaRPr lang="en-US" dirty="0"/>
          </a:p>
        </p:txBody>
      </p:sp>
    </p:spTree>
    <p:extLst>
      <p:ext uri="{BB962C8B-B14F-4D97-AF65-F5344CB8AC3E}">
        <p14:creationId xmlns:p14="http://schemas.microsoft.com/office/powerpoint/2010/main" val="419481643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6076" y="1422242"/>
            <a:ext cx="9859116" cy="1813958"/>
          </a:xfrm>
        </p:spPr>
        <p:txBody>
          <a:bodyPr/>
          <a:lstStyle/>
          <a:p>
            <a:r>
              <a:rPr lang="en-GB" sz="5882" dirty="0" smtClean="0"/>
              <a:t>Lab: </a:t>
            </a:r>
            <a:br>
              <a:rPr lang="en-GB" sz="5882" dirty="0" smtClean="0"/>
            </a:br>
            <a:r>
              <a:rPr lang="en-GB" dirty="0" err="1" smtClean="0"/>
              <a:t>Webview</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078679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750133" y="851778"/>
            <a:ext cx="10691733" cy="5499940"/>
          </a:xfrm>
          <a:prstGeom prst="rect">
            <a:avLst/>
          </a:prstGeom>
        </p:spPr>
      </p:pic>
      <p:sp>
        <p:nvSpPr>
          <p:cNvPr id="21" name="TextBox 20"/>
          <p:cNvSpPr txBox="1"/>
          <p:nvPr/>
        </p:nvSpPr>
        <p:spPr>
          <a:xfrm>
            <a:off x="751689" y="1152916"/>
            <a:ext cx="5334974" cy="5198801"/>
          </a:xfrm>
          <a:prstGeom prst="rect">
            <a:avLst/>
          </a:prstGeom>
          <a:solidFill>
            <a:srgbClr val="D7D7D7"/>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2" name="TextBox 21"/>
          <p:cNvSpPr txBox="1"/>
          <p:nvPr/>
        </p:nvSpPr>
        <p:spPr>
          <a:xfrm>
            <a:off x="6086662" y="1152916"/>
            <a:ext cx="5355203" cy="5198801"/>
          </a:xfrm>
          <a:prstGeom prst="rect">
            <a:avLst/>
          </a:prstGeom>
          <a:solidFill>
            <a:srgbClr val="C8C8C8"/>
          </a:solidFill>
        </p:spPr>
        <p:txBody>
          <a:bodyPr wrap="square" lIns="179285" tIns="143428" rIns="179285" bIns="143428" rtlCol="0">
            <a:noAutofit/>
          </a:bodyPr>
          <a:lstStyle/>
          <a:p>
            <a:pPr algn="ctr">
              <a:lnSpc>
                <a:spcPct val="90000"/>
              </a:lnSpc>
              <a:spcAft>
                <a:spcPts val="588"/>
              </a:spcAft>
            </a:pPr>
            <a:endParaRPr lang="en-US" sz="2353" dirty="0">
              <a:latin typeface="+mj-lt"/>
            </a:endParaRPr>
          </a:p>
        </p:txBody>
      </p:sp>
      <p:sp>
        <p:nvSpPr>
          <p:cNvPr id="25" name="Oval 24"/>
          <p:cNvSpPr/>
          <p:nvPr/>
        </p:nvSpPr>
        <p:spPr bwMode="auto">
          <a:xfrm>
            <a:off x="5318102" y="1860258"/>
            <a:ext cx="4439644" cy="4439644"/>
          </a:xfrm>
          <a:prstGeom prst="ellipse">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1961"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Hosted content</a:t>
            </a:r>
          </a:p>
          <a:p>
            <a:pPr algn="ctr" defTabSz="914038"/>
            <a:r>
              <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rPr>
              <a:t>Always up-to-date</a:t>
            </a:r>
          </a:p>
        </p:txBody>
      </p:sp>
      <p:sp>
        <p:nvSpPr>
          <p:cNvPr id="24" name="Oval 23"/>
          <p:cNvSpPr/>
          <p:nvPr/>
        </p:nvSpPr>
        <p:spPr bwMode="auto">
          <a:xfrm>
            <a:off x="1983177" y="1860258"/>
            <a:ext cx="4439644" cy="4439644"/>
          </a:xfrm>
          <a:prstGeom prst="ellipse">
            <a:avLst/>
          </a:prstGeom>
          <a:solidFill>
            <a:srgbClr val="000000">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endParaRPr lang="en-US" sz="1961" dirty="0">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8404924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solidFill>
                <a:srgbClr val="0078D7"/>
              </a:solidFill>
              <a:ea typeface="Segoe UI" pitchFamily="34" charset="0"/>
              <a:cs typeface="Segoe UI" pitchFamily="34" charset="0"/>
            </a:endParaRPr>
          </a:p>
        </p:txBody>
      </p:sp>
      <p:sp>
        <p:nvSpPr>
          <p:cNvPr id="39" name="Isosceles Triangle 38"/>
          <p:cNvSpPr/>
          <p:nvPr/>
        </p:nvSpPr>
        <p:spPr bwMode="auto">
          <a:xfrm flipV="1">
            <a:off x="1334124" y="992276"/>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Web"/>
          <p:cNvSpPr txBox="1">
            <a:spLocks/>
          </p:cNvSpPr>
          <p:nvPr/>
        </p:nvSpPr>
        <p:spPr>
          <a:xfrm>
            <a:off x="984656" y="253570"/>
            <a:ext cx="3250460"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solidFill>
                  <a:srgbClr val="FFFFFF"/>
                </a:solidFill>
              </a:rPr>
              <a:t>Microsoft Edge</a:t>
            </a:r>
            <a:endParaRPr lang="en-US" sz="2941" dirty="0">
              <a:solidFill>
                <a:srgbClr val="FFFFFF"/>
              </a:solidFill>
            </a:endParaRPr>
          </a:p>
        </p:txBody>
      </p:sp>
      <p:sp>
        <p:nvSpPr>
          <p:cNvPr id="35" name=".NET &amp; Win32"/>
          <p:cNvSpPr txBox="1">
            <a:spLocks/>
          </p:cNvSpPr>
          <p:nvPr/>
        </p:nvSpPr>
        <p:spPr>
          <a:xfrm>
            <a:off x="4235116" y="255754"/>
            <a:ext cx="4379495"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smtClean="0">
                <a:gradFill>
                  <a:gsLst>
                    <a:gs pos="2917">
                      <a:srgbClr val="FFFFFF"/>
                    </a:gs>
                    <a:gs pos="30000">
                      <a:srgbClr val="FFFFFF"/>
                    </a:gs>
                  </a:gsLst>
                  <a:lin ang="5400000" scaled="0"/>
                </a:gradFill>
              </a:rPr>
              <a:t>NEW: Hosted Web Apps</a:t>
            </a:r>
            <a:endParaRPr lang="en-US" sz="2941" dirty="0">
              <a:gradFill>
                <a:gsLst>
                  <a:gs pos="2917">
                    <a:srgbClr val="FFFFFF"/>
                  </a:gs>
                  <a:gs pos="30000">
                    <a:srgbClr val="FFFFFF"/>
                  </a:gs>
                </a:gsLst>
                <a:lin ang="5400000" scaled="0"/>
              </a:gradFill>
            </a:endParaRPr>
          </a:p>
        </p:txBody>
      </p:sp>
      <p:sp>
        <p:nvSpPr>
          <p:cNvPr id="30"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Font typeface="Arial" pitchFamily="34" charset="0"/>
              <a:buNone/>
              <a:defRPr/>
            </a:pPr>
            <a:r>
              <a:rPr lang="en-US" sz="2667" dirty="0" smtClean="0">
                <a:solidFill>
                  <a:srgbClr val="0078D7"/>
                </a:solidFill>
              </a:rPr>
              <a:t>Bring </a:t>
            </a:r>
            <a:r>
              <a:rPr lang="en-US" sz="2667" dirty="0">
                <a:solidFill>
                  <a:srgbClr val="0078D7"/>
                </a:solidFill>
              </a:rPr>
              <a:t>your website experience to the Windows Store</a:t>
            </a:r>
          </a:p>
          <a:p>
            <a:pPr marL="0" indent="0">
              <a:lnSpc>
                <a:spcPct val="110000"/>
              </a:lnSpc>
              <a:spcBef>
                <a:spcPts val="2400"/>
              </a:spcBef>
              <a:spcAft>
                <a:spcPts val="600"/>
              </a:spcAft>
              <a:buFont typeface="Arial" pitchFamily="34" charset="0"/>
              <a:buNone/>
              <a:defRPr/>
            </a:pPr>
            <a:r>
              <a:rPr lang="en-US" sz="2667" dirty="0">
                <a:solidFill>
                  <a:srgbClr val="0078D7"/>
                </a:solidFill>
              </a:rPr>
              <a:t>Leverage your web investments and developer workflow</a:t>
            </a:r>
          </a:p>
          <a:p>
            <a:pPr marL="0" indent="0">
              <a:lnSpc>
                <a:spcPct val="110000"/>
              </a:lnSpc>
              <a:spcBef>
                <a:spcPts val="2400"/>
              </a:spcBef>
              <a:spcAft>
                <a:spcPts val="600"/>
              </a:spcAft>
              <a:buFont typeface="Arial" pitchFamily="34" charset="0"/>
              <a:buNone/>
              <a:defRPr/>
            </a:pPr>
            <a:r>
              <a:rPr lang="en-US" sz="2667" dirty="0">
                <a:solidFill>
                  <a:srgbClr val="0078D7"/>
                </a:solidFill>
              </a:rPr>
              <a:t>Full access to Universal </a:t>
            </a:r>
            <a:r>
              <a:rPr lang="en-US" sz="2667" dirty="0" smtClean="0">
                <a:solidFill>
                  <a:srgbClr val="0078D7"/>
                </a:solidFill>
              </a:rPr>
              <a:t>APIs</a:t>
            </a:r>
            <a:r>
              <a:rPr lang="en-US" sz="2667" dirty="0">
                <a:solidFill>
                  <a:srgbClr val="0078D7"/>
                </a:solidFill>
              </a:rPr>
              <a:t> </a:t>
            </a:r>
            <a:r>
              <a:rPr lang="en-US" sz="2667" dirty="0" smtClean="0">
                <a:solidFill>
                  <a:srgbClr val="0078D7"/>
                </a:solidFill>
              </a:rPr>
              <a:t>like</a:t>
            </a:r>
            <a:endParaRPr lang="en-US" sz="2667" dirty="0">
              <a:solidFill>
                <a:srgbClr val="0078D7"/>
              </a:solidFill>
            </a:endParaRPr>
          </a:p>
          <a:p>
            <a:pPr marL="0" indent="0">
              <a:lnSpc>
                <a:spcPct val="110000"/>
              </a:lnSpc>
              <a:spcBef>
                <a:spcPts val="0"/>
              </a:spcBef>
              <a:spcAft>
                <a:spcPts val="600"/>
              </a:spcAft>
              <a:buFont typeface="Arial" pitchFamily="34" charset="0"/>
              <a:buNone/>
              <a:defRPr/>
            </a:pPr>
            <a:r>
              <a:rPr lang="en-US" sz="1867" dirty="0" smtClean="0">
                <a:gradFill>
                  <a:gsLst>
                    <a:gs pos="0">
                      <a:srgbClr val="737373"/>
                    </a:gs>
                    <a:gs pos="100000">
                      <a:srgbClr val="737373"/>
                    </a:gs>
                  </a:gsLst>
                  <a:lin ang="5400000" scaled="1"/>
                </a:gradFill>
                <a:latin typeface="Segoe UI"/>
              </a:rPr>
              <a:t>Tiles</a:t>
            </a:r>
            <a:r>
              <a:rPr lang="en-US" sz="1867" dirty="0">
                <a:gradFill>
                  <a:gsLst>
                    <a:gs pos="0">
                      <a:srgbClr val="737373"/>
                    </a:gs>
                    <a:gs pos="100000">
                      <a:srgbClr val="737373"/>
                    </a:gs>
                  </a:gsLst>
                  <a:lin ang="5400000" scaled="1"/>
                </a:gradFill>
                <a:latin typeface="Segoe UI"/>
              </a:rPr>
              <a:t>, Notifications, Camera, Contact List, Calendar</a:t>
            </a:r>
          </a:p>
          <a:p>
            <a:pPr lvl="1">
              <a:lnSpc>
                <a:spcPct val="85000"/>
              </a:lnSpc>
              <a:spcAft>
                <a:spcPts val="300"/>
              </a:spcAft>
              <a:defRPr/>
            </a:pPr>
            <a:endParaRPr lang="en-US" sz="900" dirty="0" smtClean="0">
              <a:solidFill>
                <a:srgbClr val="333333"/>
              </a:solidFill>
            </a:endParaRPr>
          </a:p>
          <a:p>
            <a:pPr lvl="1">
              <a:lnSpc>
                <a:spcPct val="85000"/>
              </a:lnSpc>
              <a:spcAft>
                <a:spcPts val="300"/>
              </a:spcAft>
              <a:defRPr/>
            </a:pPr>
            <a:endParaRPr lang="en-US" sz="900" dirty="0" smtClean="0">
              <a:solidFill>
                <a:srgbClr val="333333"/>
              </a:solidFill>
            </a:endParaRPr>
          </a:p>
        </p:txBody>
      </p:sp>
      <p:grpSp>
        <p:nvGrpSpPr>
          <p:cNvPr id="31" name="Group 30"/>
          <p:cNvGrpSpPr>
            <a:grpSpLocks noChangeAspect="1"/>
          </p:cNvGrpSpPr>
          <p:nvPr/>
        </p:nvGrpSpPr>
        <p:grpSpPr>
          <a:xfrm>
            <a:off x="214837" y="2081061"/>
            <a:ext cx="5346536" cy="3230435"/>
            <a:chOff x="2670166" y="1408840"/>
            <a:chExt cx="8910892" cy="5384059"/>
          </a:xfrm>
        </p:grpSpPr>
        <p:sp>
          <p:nvSpPr>
            <p:cNvPr id="32"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33"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36" name="Right Arrow 35"/>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a:grpSpLocks noChangeAspect="1"/>
            </p:cNvGrpSpPr>
            <p:nvPr/>
          </p:nvGrpSpPr>
          <p:grpSpPr>
            <a:xfrm>
              <a:off x="3015230" y="1408840"/>
              <a:ext cx="6328050" cy="3458866"/>
              <a:chOff x="3075690" y="1436593"/>
              <a:chExt cx="6454941" cy="3528223"/>
            </a:xfrm>
          </p:grpSpPr>
          <p:sp>
            <p:nvSpPr>
              <p:cNvPr id="50" name="TextBox 49"/>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51" name="Freeform 50"/>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41" name="Up-Down Arrow 40"/>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a:grpSpLocks noChangeAspect="1"/>
            </p:cNvGrpSpPr>
            <p:nvPr/>
          </p:nvGrpSpPr>
          <p:grpSpPr>
            <a:xfrm>
              <a:off x="4970944" y="2265040"/>
              <a:ext cx="2483879" cy="2130987"/>
              <a:chOff x="5070621" y="2309962"/>
              <a:chExt cx="2533686" cy="2173716"/>
            </a:xfrm>
          </p:grpSpPr>
          <p:sp>
            <p:nvSpPr>
              <p:cNvPr id="44"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48" name="TextBox 47"/>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49" name="Freeform 48"/>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388204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4.39112E-7 1.81117E-6 L 0.25811 1.81117E-6 " pathEditMode="relative" rAng="0" ptsTypes="AA">
                                      <p:cBhvr>
                                        <p:cTn id="6" dur="1000" fill="hold"/>
                                        <p:tgtEl>
                                          <p:spTgt spid="39"/>
                                        </p:tgtEl>
                                        <p:attrNameLst>
                                          <p:attrName>ppt_x</p:attrName>
                                          <p:attrName>ppt_y</p:attrName>
                                        </p:attrNameLst>
                                      </p:cBhvr>
                                      <p:rCtr x="12905" y="0"/>
                                    </p:animMotion>
                                  </p:childTnLst>
                                </p:cTn>
                              </p:par>
                              <p:par>
                                <p:cTn id="7" presetID="3" presetClass="emph" presetSubtype="2" fill="hold" grpId="0" nodeType="withEffect">
                                  <p:stCondLst>
                                    <p:cond delay="0"/>
                                  </p:stCondLst>
                                  <p:childTnLst>
                                    <p:animClr clrSpc="rgb" dir="cw">
                                      <p:cBhvr override="childStyle">
                                        <p:cTn id="8" dur="1000" fill="hold"/>
                                        <p:tgtEl>
                                          <p:spTgt spid="34"/>
                                        </p:tgtEl>
                                        <p:attrNameLst>
                                          <p:attrName>style.color</p:attrName>
                                        </p:attrNameLst>
                                      </p:cBhvr>
                                      <p:to>
                                        <a:srgbClr val="409AE1"/>
                                      </p:to>
                                    </p:animClr>
                                  </p:childTnLst>
                                </p:cTn>
                              </p:par>
                              <p:par>
                                <p:cTn id="9" presetID="10" presetClass="entr" presetSubtype="0" fill="hold" grpId="0" nodeType="with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nodePh="1">
                                  <p:stCondLst>
                                    <p:cond delay="0"/>
                                  </p:stCondLst>
                                  <p:endCondLst>
                                    <p:cond evt="begin" delay="0">
                                      <p:tn val="13"/>
                                    </p:cond>
                                  </p:end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 calcmode="lin" valueType="num">
                                      <p:cBhvr additive="base">
                                        <p:cTn id="23" dur="2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24" dur="2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2" presetClass="entr" presetSubtype="2" fill="hold" grpId="0" nodeType="afterEffect">
                                  <p:stCondLst>
                                    <p:cond delay="0"/>
                                  </p:stCondLst>
                                  <p:childTnLst>
                                    <p:set>
                                      <p:cBhvr>
                                        <p:cTn id="27" dur="1" fill="hold">
                                          <p:stCondLst>
                                            <p:cond delay="0"/>
                                          </p:stCondLst>
                                        </p:cTn>
                                        <p:tgtEl>
                                          <p:spTgt spid="30">
                                            <p:txEl>
                                              <p:pRg st="1" end="1"/>
                                            </p:txEl>
                                          </p:spTgt>
                                        </p:tgtEl>
                                        <p:attrNameLst>
                                          <p:attrName>style.visibility</p:attrName>
                                        </p:attrNameLst>
                                      </p:cBhvr>
                                      <p:to>
                                        <p:strVal val="visible"/>
                                      </p:to>
                                    </p:set>
                                    <p:anim calcmode="lin" valueType="num">
                                      <p:cBhvr additive="base">
                                        <p:cTn id="28" dur="250" fill="hold"/>
                                        <p:tgtEl>
                                          <p:spTgt spid="30">
                                            <p:txEl>
                                              <p:pRg st="1" end="1"/>
                                            </p:txEl>
                                          </p:spTgt>
                                        </p:tgtEl>
                                        <p:attrNameLst>
                                          <p:attrName>ppt_x</p:attrName>
                                        </p:attrNameLst>
                                      </p:cBhvr>
                                      <p:tavLst>
                                        <p:tav tm="0">
                                          <p:val>
                                            <p:strVal val="1+#ppt_w/2"/>
                                          </p:val>
                                        </p:tav>
                                        <p:tav tm="100000">
                                          <p:val>
                                            <p:strVal val="#ppt_x"/>
                                          </p:val>
                                        </p:tav>
                                      </p:tavLst>
                                    </p:anim>
                                    <p:anim calcmode="lin" valueType="num">
                                      <p:cBhvr additive="base">
                                        <p:cTn id="29" dur="250" fill="hold"/>
                                        <p:tgtEl>
                                          <p:spTgt spid="30">
                                            <p:txEl>
                                              <p:pRg st="1" end="1"/>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stCondLst>
                                    <p:cond delay="0"/>
                                  </p:stCondLst>
                                  <p:childTnLst>
                                    <p:set>
                                      <p:cBhvr>
                                        <p:cTn id="32" dur="1" fill="hold">
                                          <p:stCondLst>
                                            <p:cond delay="0"/>
                                          </p:stCondLst>
                                        </p:cTn>
                                        <p:tgtEl>
                                          <p:spTgt spid="30">
                                            <p:txEl>
                                              <p:pRg st="2" end="2"/>
                                            </p:txEl>
                                          </p:spTgt>
                                        </p:tgtEl>
                                        <p:attrNameLst>
                                          <p:attrName>style.visibility</p:attrName>
                                        </p:attrNameLst>
                                      </p:cBhvr>
                                      <p:to>
                                        <p:strVal val="visible"/>
                                      </p:to>
                                    </p:set>
                                    <p:anim calcmode="lin" valueType="num">
                                      <p:cBhvr additive="base">
                                        <p:cTn id="33" dur="250" fill="hold"/>
                                        <p:tgtEl>
                                          <p:spTgt spid="30">
                                            <p:txEl>
                                              <p:pRg st="2" end="2"/>
                                            </p:txEl>
                                          </p:spTgt>
                                        </p:tgtEl>
                                        <p:attrNameLst>
                                          <p:attrName>ppt_x</p:attrName>
                                        </p:attrNameLst>
                                      </p:cBhvr>
                                      <p:tavLst>
                                        <p:tav tm="0">
                                          <p:val>
                                            <p:strVal val="1+#ppt_w/2"/>
                                          </p:val>
                                        </p:tav>
                                        <p:tav tm="100000">
                                          <p:val>
                                            <p:strVal val="#ppt_x"/>
                                          </p:val>
                                        </p:tav>
                                      </p:tavLst>
                                    </p:anim>
                                    <p:anim calcmode="lin" valueType="num">
                                      <p:cBhvr additive="base">
                                        <p:cTn id="34" dur="250" fill="hold"/>
                                        <p:tgtEl>
                                          <p:spTgt spid="30">
                                            <p:txEl>
                                              <p:pRg st="2" end="2"/>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0">
                                            <p:txEl>
                                              <p:pRg st="3" end="3"/>
                                            </p:txEl>
                                          </p:spTgt>
                                        </p:tgtEl>
                                        <p:attrNameLst>
                                          <p:attrName>style.visibility</p:attrName>
                                        </p:attrNameLst>
                                      </p:cBhvr>
                                      <p:to>
                                        <p:strVal val="visible"/>
                                      </p:to>
                                    </p:set>
                                    <p:anim calcmode="lin" valueType="num">
                                      <p:cBhvr additive="base">
                                        <p:cTn id="37" dur="250" fill="hold"/>
                                        <p:tgtEl>
                                          <p:spTgt spid="30">
                                            <p:txEl>
                                              <p:pRg st="3" end="3"/>
                                            </p:txEl>
                                          </p:spTgt>
                                        </p:tgtEl>
                                        <p:attrNameLst>
                                          <p:attrName>ppt_x</p:attrName>
                                        </p:attrNameLst>
                                      </p:cBhvr>
                                      <p:tavLst>
                                        <p:tav tm="0">
                                          <p:val>
                                            <p:strVal val="1+#ppt_w/2"/>
                                          </p:val>
                                        </p:tav>
                                        <p:tav tm="100000">
                                          <p:val>
                                            <p:strVal val="#ppt_x"/>
                                          </p:val>
                                        </p:tav>
                                      </p:tavLst>
                                    </p:anim>
                                    <p:anim calcmode="lin" valueType="num">
                                      <p:cBhvr additive="base">
                                        <p:cTn id="38" dur="250" fill="hold"/>
                                        <p:tgtEl>
                                          <p:spTgt spid="3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4" grpId="0"/>
      <p:bldP spid="35" grpId="0"/>
      <p:bldP spid="3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04" y="1028455"/>
            <a:ext cx="5142346" cy="3117200"/>
          </a:xfrm>
        </p:spPr>
        <p:txBody>
          <a:bodyPr/>
          <a:lstStyle/>
          <a:p>
            <a:r>
              <a:rPr lang="en-US" dirty="0" err="1" smtClean="0"/>
              <a:t>IntroducingMicrosoft</a:t>
            </a:r>
            <a:r>
              <a:rPr lang="en-US" dirty="0" smtClean="0"/>
              <a:t> Edge</a:t>
            </a:r>
            <a:endParaRPr lang="en-US" dirty="0"/>
          </a:p>
        </p:txBody>
      </p:sp>
      <p:pic>
        <p:nvPicPr>
          <p:cNvPr id="5" name="Picture 4"/>
          <p:cNvPicPr>
            <a:picLocks noChangeAspect="1"/>
          </p:cNvPicPr>
          <p:nvPr/>
        </p:nvPicPr>
        <p:blipFill>
          <a:blip r:embed="rId3"/>
          <a:stretch>
            <a:fillRect/>
          </a:stretch>
        </p:blipFill>
        <p:spPr>
          <a:xfrm>
            <a:off x="5453150" y="796174"/>
            <a:ext cx="7641274" cy="5318327"/>
          </a:xfrm>
          <a:prstGeom prst="rect">
            <a:avLst/>
          </a:prstGeom>
        </p:spPr>
      </p:pic>
    </p:spTree>
    <p:extLst>
      <p:ext uri="{BB962C8B-B14F-4D97-AF65-F5344CB8AC3E}">
        <p14:creationId xmlns:p14="http://schemas.microsoft.com/office/powerpoint/2010/main" val="3110457102"/>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6103" y="2044222"/>
            <a:ext cx="3520745" cy="2537680"/>
          </a:xfrm>
          <a:prstGeom prst="rect">
            <a:avLst/>
          </a:prstGeom>
        </p:spPr>
      </p:pic>
      <p:pic>
        <p:nvPicPr>
          <p:cNvPr id="6" name="Picture 5"/>
          <p:cNvPicPr>
            <a:picLocks noChangeAspect="1"/>
          </p:cNvPicPr>
          <p:nvPr/>
        </p:nvPicPr>
        <p:blipFill>
          <a:blip r:embed="rId4"/>
          <a:stretch>
            <a:fillRect/>
          </a:stretch>
        </p:blipFill>
        <p:spPr>
          <a:xfrm>
            <a:off x="5156176" y="526911"/>
            <a:ext cx="2057578" cy="2598645"/>
          </a:xfrm>
          <a:prstGeom prst="rect">
            <a:avLst/>
          </a:prstGeom>
        </p:spPr>
      </p:pic>
      <p:pic>
        <p:nvPicPr>
          <p:cNvPr id="7" name="Picture 6"/>
          <p:cNvPicPr>
            <a:picLocks noChangeAspect="1"/>
          </p:cNvPicPr>
          <p:nvPr/>
        </p:nvPicPr>
        <p:blipFill>
          <a:blip r:embed="rId5"/>
          <a:stretch>
            <a:fillRect/>
          </a:stretch>
        </p:blipFill>
        <p:spPr>
          <a:xfrm>
            <a:off x="8207800" y="139295"/>
            <a:ext cx="3730150" cy="3809853"/>
          </a:xfrm>
          <a:prstGeom prst="rect">
            <a:avLst/>
          </a:prstGeom>
        </p:spPr>
      </p:pic>
      <p:pic>
        <p:nvPicPr>
          <p:cNvPr id="8" name="Picture 7"/>
          <p:cNvPicPr>
            <a:picLocks noChangeAspect="1"/>
          </p:cNvPicPr>
          <p:nvPr/>
        </p:nvPicPr>
        <p:blipFill>
          <a:blip r:embed="rId6"/>
          <a:stretch>
            <a:fillRect/>
          </a:stretch>
        </p:blipFill>
        <p:spPr>
          <a:xfrm>
            <a:off x="4138646" y="3382370"/>
            <a:ext cx="3718882" cy="3246401"/>
          </a:xfrm>
          <a:prstGeom prst="rect">
            <a:avLst/>
          </a:prstGeom>
        </p:spPr>
      </p:pic>
      <p:pic>
        <p:nvPicPr>
          <p:cNvPr id="9" name="Picture 8"/>
          <p:cNvPicPr>
            <a:picLocks noChangeAspect="1"/>
          </p:cNvPicPr>
          <p:nvPr/>
        </p:nvPicPr>
        <p:blipFill rotWithShape="1">
          <a:blip r:embed="rId7"/>
          <a:srcRect l="-909" t="25314"/>
          <a:stretch/>
        </p:blipFill>
        <p:spPr>
          <a:xfrm>
            <a:off x="7962590" y="4274095"/>
            <a:ext cx="3875726" cy="2293701"/>
          </a:xfrm>
          <a:prstGeom prst="rect">
            <a:avLst/>
          </a:prstGeom>
        </p:spPr>
      </p:pic>
      <p:sp>
        <p:nvSpPr>
          <p:cNvPr id="4" name="Title 3"/>
          <p:cNvSpPr>
            <a:spLocks noGrp="1"/>
          </p:cNvSpPr>
          <p:nvPr>
            <p:ph type="title"/>
          </p:nvPr>
        </p:nvSpPr>
        <p:spPr>
          <a:xfrm>
            <a:off x="298491" y="315182"/>
            <a:ext cx="11106686" cy="995838"/>
          </a:xfrm>
        </p:spPr>
        <p:txBody>
          <a:bodyPr/>
          <a:lstStyle/>
          <a:p>
            <a:r>
              <a:rPr lang="en-US" dirty="0" smtClean="0"/>
              <a:t>Windows APIs</a:t>
            </a:r>
            <a:endParaRPr lang="en-US" dirty="0"/>
          </a:p>
        </p:txBody>
      </p:sp>
    </p:spTree>
    <p:extLst>
      <p:ext uri="{BB962C8B-B14F-4D97-AF65-F5344CB8AC3E}">
        <p14:creationId xmlns:p14="http://schemas.microsoft.com/office/powerpoint/2010/main" val="55281599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16076" y="1422242"/>
            <a:ext cx="9859116" cy="1813958"/>
          </a:xfrm>
        </p:spPr>
        <p:txBody>
          <a:bodyPr/>
          <a:lstStyle/>
          <a:p>
            <a:r>
              <a:rPr lang="en-GB" sz="5882" dirty="0" smtClean="0"/>
              <a:t>Lab: </a:t>
            </a:r>
            <a:br>
              <a:rPr lang="en-GB" sz="5882" dirty="0" smtClean="0"/>
            </a:br>
            <a:r>
              <a:rPr lang="en-GB" dirty="0" smtClean="0"/>
              <a:t>Hosted Web Apps</a:t>
            </a:r>
            <a:endParaRPr lang="en-GB" sz="5882" dirty="0"/>
          </a:p>
        </p:txBody>
      </p:sp>
      <p:sp>
        <p:nvSpPr>
          <p:cNvPr id="8" name="Text Placeholder 7"/>
          <p:cNvSpPr>
            <a:spLocks noGrp="1"/>
          </p:cNvSpPr>
          <p:nvPr>
            <p:ph type="body" sz="quarter" idx="12"/>
          </p:nvPr>
        </p:nvSpPr>
        <p:spPr/>
        <p:txBody>
          <a:bodyPr/>
          <a:lstStyle/>
          <a:p>
            <a:endParaRPr lang="en-GB"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96666909"/>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Standard</a:t>
            </a:r>
            <a:endParaRPr lang="en-US" dirty="0"/>
          </a:p>
        </p:txBody>
      </p:sp>
      <p:sp>
        <p:nvSpPr>
          <p:cNvPr id="3" name="Text Placeholder 2"/>
          <p:cNvSpPr>
            <a:spLocks noGrp="1"/>
          </p:cNvSpPr>
          <p:nvPr>
            <p:ph type="body" sz="quarter" idx="10"/>
          </p:nvPr>
        </p:nvSpPr>
        <p:spPr/>
        <p:txBody>
          <a:bodyPr/>
          <a:lstStyle/>
          <a:p>
            <a:r>
              <a:rPr lang="en-US" dirty="0" smtClean="0"/>
              <a:t>Manifest for Web Apps</a:t>
            </a:r>
            <a:endParaRPr lang="en-US" dirty="0"/>
          </a:p>
        </p:txBody>
      </p:sp>
      <p:sp>
        <p:nvSpPr>
          <p:cNvPr id="4" name="Rectangle 3"/>
          <p:cNvSpPr/>
          <p:nvPr/>
        </p:nvSpPr>
        <p:spPr>
          <a:xfrm>
            <a:off x="5864805" y="205487"/>
            <a:ext cx="9576319" cy="6463308"/>
          </a:xfrm>
          <a:prstGeom prst="rect">
            <a:avLst/>
          </a:prstGeom>
        </p:spPr>
        <p:txBody>
          <a:bodyPr wrap="square">
            <a:spAutoFit/>
          </a:bodyPr>
          <a:lstStyle/>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"name"</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 Web App"</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short_name</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"SuperWA"</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start_url</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"http://www.example.com"</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"icons"</a:t>
            </a:r>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"tiny.png"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"70x70"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"square.png"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"150x150"</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"apple-touch-icon-72x72-precomposed.png"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"72x72"</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a:t>
            </a:r>
            <a:r>
              <a:rPr lang="en-US" sz="1600" dirty="0" err="1">
                <a:solidFill>
                  <a:srgbClr val="2E75B6"/>
                </a:solidFill>
                <a:highlight>
                  <a:srgbClr val="FFFFFF"/>
                </a:highlight>
                <a:latin typeface="Consolas" panose="020B0609020204030204" pitchFamily="49" charset="0"/>
              </a:rPr>
              <a:t>src</a:t>
            </a:r>
            <a:r>
              <a:rPr lang="en-US" sz="1600" dirty="0">
                <a:solidFill>
                  <a:srgbClr val="2E75B6"/>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"niceicon.png"</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"sizes"</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"128x128"</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"display"</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"standalone"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2E75B6"/>
                </a:solidFill>
                <a:highlight>
                  <a:srgbClr val="FFFFFF"/>
                </a:highlight>
                <a:latin typeface="Consolas" panose="020B0609020204030204" pitchFamily="49" charset="0"/>
              </a:rPr>
              <a:t>"orientation"</a:t>
            </a:r>
            <a:r>
              <a:rPr lang="en-US" sz="1600" dirty="0">
                <a:solidFill>
                  <a:srgbClr val="000000"/>
                </a:solidFill>
                <a:highlight>
                  <a:srgbClr val="FFFFFF"/>
                </a:highlight>
                <a:latin typeface="Consolas" panose="020B0609020204030204" pitchFamily="49" charset="0"/>
              </a:rPr>
              <a:t>: </a:t>
            </a:r>
            <a:r>
              <a:rPr lang="en-US" sz="1600" dirty="0">
                <a:solidFill>
                  <a:srgbClr val="A31515"/>
                </a:solidFill>
                <a:highlight>
                  <a:srgbClr val="FFFFFF"/>
                </a:highlight>
                <a:latin typeface="Consolas" panose="020B0609020204030204" pitchFamily="49" charset="0"/>
              </a:rPr>
              <a:t>"landscape"</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endParaRPr lang="en-US" sz="1600" dirty="0"/>
          </a:p>
        </p:txBody>
      </p:sp>
      <p:sp>
        <p:nvSpPr>
          <p:cNvPr id="6" name="TextBox 5"/>
          <p:cNvSpPr txBox="1"/>
          <p:nvPr/>
        </p:nvSpPr>
        <p:spPr>
          <a:xfrm>
            <a:off x="-110503" y="1800604"/>
            <a:ext cx="3897190" cy="470898"/>
          </a:xfrm>
          <a:prstGeom prst="rect">
            <a:avLst/>
          </a:prstGeom>
        </p:spPr>
        <p:txBody>
          <a:bodyPr wrap="square" lIns="137160" tIns="109728" rIns="137160" bIns="109728" rtlCol="0">
            <a:spAutoFit/>
          </a:bodyPr>
          <a:lstStyle/>
          <a:p>
            <a:pPr algn="ctr">
              <a:lnSpc>
                <a:spcPct val="90000"/>
              </a:lnSpc>
              <a:spcBef>
                <a:spcPts val="600"/>
              </a:spcBef>
            </a:pPr>
            <a:r>
              <a:rPr lang="en-US" dirty="0" err="1">
                <a:latin typeface="Segoe UI Light" charset="0"/>
                <a:cs typeface="Segoe UI Light" charset="0"/>
              </a:rPr>
              <a:t>http://w3c.github.io/manifest/</a:t>
            </a:r>
            <a:endParaRPr lang="en-US" dirty="0" err="1"/>
          </a:p>
        </p:txBody>
      </p:sp>
    </p:spTree>
    <p:extLst>
      <p:ext uri="{BB962C8B-B14F-4D97-AF65-F5344CB8AC3E}">
        <p14:creationId xmlns:p14="http://schemas.microsoft.com/office/powerpoint/2010/main" val="234351845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0" y="962024"/>
            <a:ext cx="17183100" cy="9658351"/>
          </a:xfrm>
          <a:prstGeom prst="rect">
            <a:avLst/>
          </a:prstGeom>
          <a:blipFill dpi="0" rotWithShape="1">
            <a:blip r:embed="rId3"/>
            <a:srcRect/>
            <a:tile tx="1390650" ty="0" sx="95000" sy="9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12051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a:t>
            </a:r>
            <a:br>
              <a:rPr lang="en-US" dirty="0" smtClean="0"/>
            </a:br>
            <a:r>
              <a:rPr lang="en-US" dirty="0" err="1" smtClean="0"/>
              <a:t>ManifoldJS</a:t>
            </a:r>
            <a:endParaRPr lang="en-US" dirty="0"/>
          </a:p>
        </p:txBody>
      </p:sp>
    </p:spTree>
    <p:extLst>
      <p:ext uri="{BB962C8B-B14F-4D97-AF65-F5344CB8AC3E}">
        <p14:creationId xmlns:p14="http://schemas.microsoft.com/office/powerpoint/2010/main" val="352560536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397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Always up-to-date</a:t>
            </a:r>
            <a:endParaRPr lang="en-US" dirty="0"/>
          </a:p>
        </p:txBody>
      </p:sp>
      <p:pic>
        <p:nvPicPr>
          <p:cNvPr id="7" name="Picture 6"/>
          <p:cNvPicPr>
            <a:picLocks noChangeAspect="1"/>
          </p:cNvPicPr>
          <p:nvPr/>
        </p:nvPicPr>
        <p:blipFill>
          <a:blip r:embed="rId3"/>
          <a:stretch>
            <a:fillRect/>
          </a:stretch>
        </p:blipFill>
        <p:spPr>
          <a:xfrm>
            <a:off x="300986" y="1562793"/>
            <a:ext cx="7596105" cy="5154095"/>
          </a:xfrm>
          <a:prstGeom prst="rect">
            <a:avLst/>
          </a:prstGeom>
        </p:spPr>
      </p:pic>
      <p:grpSp>
        <p:nvGrpSpPr>
          <p:cNvPr id="2" name="Group 1"/>
          <p:cNvGrpSpPr/>
          <p:nvPr/>
        </p:nvGrpSpPr>
        <p:grpSpPr>
          <a:xfrm>
            <a:off x="354864" y="2039449"/>
            <a:ext cx="7467412" cy="4602419"/>
            <a:chOff x="496180" y="2330396"/>
            <a:chExt cx="6425581" cy="4189076"/>
          </a:xfrm>
        </p:grpSpPr>
        <p:sp>
          <p:nvSpPr>
            <p:cNvPr id="34" name="Rectangle 33"/>
            <p:cNvSpPr/>
            <p:nvPr/>
          </p:nvSpPr>
          <p:spPr>
            <a:xfrm>
              <a:off x="496180" y="2330396"/>
              <a:ext cx="6425581" cy="418907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36" name="Rectangle 35"/>
            <p:cNvSpPr/>
            <p:nvPr/>
          </p:nvSpPr>
          <p:spPr>
            <a:xfrm>
              <a:off x="743072" y="3525007"/>
              <a:ext cx="6071932" cy="2613464"/>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3600" b="1" dirty="0" err="1" smtClean="0">
                  <a:solidFill>
                    <a:schemeClr val="tx1"/>
                  </a:solidFill>
                  <a:latin typeface="Segoe UI Semilight" panose="020B0402040204020203" pitchFamily="34" charset="0"/>
                  <a:cs typeface="Segoe UI Semilight" panose="020B0402040204020203" pitchFamily="34" charset="0"/>
                </a:rPr>
                <a:t>EdgeHTML</a:t>
              </a:r>
              <a:endParaRPr lang="en-US" sz="3600" b="1" dirty="0" smtClean="0">
                <a:solidFill>
                  <a:schemeClr val="tx1"/>
                </a:solidFill>
                <a:latin typeface="Segoe UI Semilight" panose="020B0402040204020203" pitchFamily="34" charset="0"/>
                <a:cs typeface="Segoe UI Semilight" panose="020B0402040204020203" pitchFamily="34" charset="0"/>
              </a:endParaRPr>
            </a:p>
            <a:p>
              <a:pPr algn="ctr" defTabSz="914377"/>
              <a:r>
                <a:rPr lang="en-US" sz="3600" b="1" dirty="0" smtClean="0">
                  <a:solidFill>
                    <a:schemeClr val="tx1"/>
                  </a:solidFill>
                  <a:latin typeface="Segoe UI Semilight" panose="020B0402040204020203" pitchFamily="34" charset="0"/>
                  <a:cs typeface="Segoe UI Semilight" panose="020B0402040204020203" pitchFamily="34" charset="0"/>
                </a:rPr>
                <a:t>Chakra</a:t>
              </a:r>
              <a:endParaRPr lang="en-US" sz="3600" b="1" dirty="0">
                <a:solidFill>
                  <a:schemeClr val="tx1"/>
                </a:solidFill>
                <a:latin typeface="Segoe UI Semilight" panose="020B0402040204020203" pitchFamily="34" charset="0"/>
                <a:cs typeface="Segoe UI Semilight" panose="020B0402040204020203" pitchFamily="34" charset="0"/>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8623" y="1761651"/>
            <a:ext cx="2564639" cy="4562920"/>
          </a:xfrm>
          <a:prstGeom prst="rect">
            <a:avLst/>
          </a:prstGeom>
        </p:spPr>
      </p:pic>
      <p:grpSp>
        <p:nvGrpSpPr>
          <p:cNvPr id="10" name="Group 9"/>
          <p:cNvGrpSpPr/>
          <p:nvPr/>
        </p:nvGrpSpPr>
        <p:grpSpPr>
          <a:xfrm>
            <a:off x="8618403" y="1829680"/>
            <a:ext cx="2529888" cy="3767556"/>
            <a:chOff x="9915438" y="2670189"/>
            <a:chExt cx="2084832" cy="3397237"/>
          </a:xfrm>
        </p:grpSpPr>
        <p:sp>
          <p:nvSpPr>
            <p:cNvPr id="3" name="Rectangle 2"/>
            <p:cNvSpPr/>
            <p:nvPr/>
          </p:nvSpPr>
          <p:spPr>
            <a:xfrm>
              <a:off x="9915438" y="2670189"/>
              <a:ext cx="2084832" cy="331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8" name="Rectangle 27"/>
            <p:cNvSpPr/>
            <p:nvPr/>
          </p:nvSpPr>
          <p:spPr>
            <a:xfrm>
              <a:off x="9915438" y="2670190"/>
              <a:ext cx="2000337" cy="3397236"/>
            </a:xfrm>
            <a:prstGeom prst="rect">
              <a:avLst/>
            </a:prstGeom>
            <a:solidFill>
              <a:srgbClr val="00B050"/>
            </a:solidFill>
            <a:ln w="1270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srgbClr val="737373"/>
                </a:solidFill>
              </a:endParaRPr>
            </a:p>
          </p:txBody>
        </p:sp>
        <p:sp>
          <p:nvSpPr>
            <p:cNvPr id="29" name="Rectangle 28"/>
            <p:cNvSpPr/>
            <p:nvPr/>
          </p:nvSpPr>
          <p:spPr>
            <a:xfrm>
              <a:off x="9994337" y="3400695"/>
              <a:ext cx="1826188" cy="2582132"/>
            </a:xfrm>
            <a:prstGeom prst="rect">
              <a:avLst/>
            </a:prstGeom>
            <a:ln w="5715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defTabSz="914377"/>
              <a:r>
                <a:rPr lang="en-US" sz="2000" b="1" dirty="0" err="1">
                  <a:solidFill>
                    <a:schemeClr val="tx1"/>
                  </a:solidFill>
                  <a:latin typeface="Segoe UI Semilight" panose="020B0402040204020203" pitchFamily="34" charset="0"/>
                  <a:cs typeface="Segoe UI Semilight" panose="020B0402040204020203" pitchFamily="34" charset="0"/>
                </a:rPr>
                <a:t>EdgeHTML</a:t>
              </a:r>
              <a:endParaRPr lang="en-US" sz="2000" b="1" dirty="0">
                <a:solidFill>
                  <a:schemeClr val="tx1"/>
                </a:solidFill>
                <a:latin typeface="Segoe UI Semilight" panose="020B0402040204020203" pitchFamily="34" charset="0"/>
                <a:cs typeface="Segoe UI Semilight" panose="020B0402040204020203" pitchFamily="34" charset="0"/>
              </a:endParaRPr>
            </a:p>
            <a:p>
              <a:pPr algn="ctr" defTabSz="914377"/>
              <a:r>
                <a:rPr lang="en-US" sz="2000" b="1" dirty="0">
                  <a:solidFill>
                    <a:schemeClr val="tx1"/>
                  </a:solidFill>
                  <a:latin typeface="Segoe UI Semilight" panose="020B0402040204020203" pitchFamily="34" charset="0"/>
                  <a:cs typeface="Segoe UI Semilight" panose="020B0402040204020203" pitchFamily="34" charset="0"/>
                </a:rPr>
                <a:t>Chakra</a:t>
              </a:r>
            </a:p>
          </p:txBody>
        </p:sp>
      </p:grpSp>
    </p:spTree>
    <p:extLst>
      <p:ext uri="{BB962C8B-B14F-4D97-AF65-F5344CB8AC3E}">
        <p14:creationId xmlns:p14="http://schemas.microsoft.com/office/powerpoint/2010/main" val="2838490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Performances</a:t>
            </a:r>
            <a:endParaRPr lang="en-US" dirty="0"/>
          </a:p>
        </p:txBody>
      </p:sp>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Chart 4"/>
          <p:cNvGraphicFramePr/>
          <p:nvPr>
            <p:extLst>
              <p:ext uri="{D42A27DB-BD31-4B8C-83A1-F6EECF244321}">
                <p14:modId xmlns:p14="http://schemas.microsoft.com/office/powerpoint/2010/main" val="1353210561"/>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356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graphicEl>
                                              <a:chart seriesIdx="0" categoryIdx="0" bldStep="ptInSeries"/>
                                            </p:graphicEl>
                                          </p:spTgt>
                                        </p:tgtEl>
                                        <p:attrNameLst>
                                          <p:attrName>style.visibility</p:attrName>
                                        </p:attrNameLst>
                                      </p:cBhvr>
                                      <p:to>
                                        <p:strVal val="visible"/>
                                      </p:to>
                                    </p:set>
                                    <p:animEffect transition="in" filter="wipe(down)">
                                      <p:cBhvr>
                                        <p:cTn id="12" dur="500"/>
                                        <p:tgtEl>
                                          <p:spTgt spid="5">
                                            <p:graphicEl>
                                              <a:chart seriesIdx="0" categoryIdx="0" bldStep="ptIn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graphicEl>
                                              <a:chart seriesIdx="0" categoryIdx="1" bldStep="ptInSeries"/>
                                            </p:graphicEl>
                                          </p:spTgt>
                                        </p:tgtEl>
                                        <p:attrNameLst>
                                          <p:attrName>style.visibility</p:attrName>
                                        </p:attrNameLst>
                                      </p:cBhvr>
                                      <p:to>
                                        <p:strVal val="visible"/>
                                      </p:to>
                                    </p:set>
                                    <p:animEffect transition="in" filter="wipe(down)">
                                      <p:cBhvr>
                                        <p:cTn id="16" dur="500"/>
                                        <p:tgtEl>
                                          <p:spTgt spid="5">
                                            <p:graphicEl>
                                              <a:chart seriesIdx="0" categoryIdx="1" bldStep="ptIn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graphicEl>
                                              <a:chart seriesIdx="0" categoryIdx="2" bldStep="ptInSeries"/>
                                            </p:graphicEl>
                                          </p:spTgt>
                                        </p:tgtEl>
                                        <p:attrNameLst>
                                          <p:attrName>style.visibility</p:attrName>
                                        </p:attrNameLst>
                                      </p:cBhvr>
                                      <p:to>
                                        <p:strVal val="visible"/>
                                      </p:to>
                                    </p:set>
                                    <p:animEffect transition="in" filter="wipe(down)">
                                      <p:cBhvr>
                                        <p:cTn id="21" dur="500"/>
                                        <p:tgtEl>
                                          <p:spTgt spid="5">
                                            <p:graphicEl>
                                              <a:chart seriesIdx="0" categoryIdx="2" bldStep="ptInSeries"/>
                                            </p:graphicEl>
                                          </p:spTgt>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5">
                                            <p:graphicEl>
                                              <a:chart seriesIdx="0" categoryIdx="3" bldStep="ptInSeries"/>
                                            </p:graphicEl>
                                          </p:spTgt>
                                        </p:tgtEl>
                                        <p:attrNameLst>
                                          <p:attrName>style.visibility</p:attrName>
                                        </p:attrNameLst>
                                      </p:cBhvr>
                                      <p:to>
                                        <p:strVal val="visible"/>
                                      </p:to>
                                    </p:set>
                                    <p:animEffect transition="in" filter="wipe(down)">
                                      <p:cBhvr>
                                        <p:cTn id="25" dur="500"/>
                                        <p:tgtEl>
                                          <p:spTgt spid="5">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El"/>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Performances</a:t>
            </a:r>
            <a:endParaRPr lang="en-US" dirty="0"/>
          </a:p>
        </p:txBody>
      </p:sp>
      <p:graphicFrame>
        <p:nvGraphicFramePr>
          <p:cNvPr id="4" name="Chart 3"/>
          <p:cNvGraphicFramePr/>
          <p:nvPr>
            <p:extLst>
              <p:ext uri="{D42A27DB-BD31-4B8C-83A1-F6EECF244321}">
                <p14:modId xmlns:p14="http://schemas.microsoft.com/office/powerpoint/2010/main" val="1577795394"/>
              </p:ext>
            </p:extLst>
          </p:nvPr>
        </p:nvGraphicFramePr>
        <p:xfrm>
          <a:off x="1149727" y="1189494"/>
          <a:ext cx="9931294" cy="5376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37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0" categoryIdx="0" bldStep="ptInSeries"/>
                                            </p:graphicEl>
                                          </p:spTgt>
                                        </p:tgtEl>
                                        <p:attrNameLst>
                                          <p:attrName>style.visibility</p:attrName>
                                        </p:attrNameLst>
                                      </p:cBhvr>
                                      <p:to>
                                        <p:strVal val="visible"/>
                                      </p:to>
                                    </p:set>
                                    <p:animEffect transition="in" filter="wipe(down)">
                                      <p:cBhvr>
                                        <p:cTn id="7" dur="500"/>
                                        <p:tgtEl>
                                          <p:spTgt spid="4">
                                            <p:graphicEl>
                                              <a:chart seriesIdx="0" categoryIdx="0" bldStep="ptInSeries"/>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graphicEl>
                                              <a:chart seriesIdx="0" categoryIdx="1" bldStep="ptInSeries"/>
                                            </p:graphicEl>
                                          </p:spTgt>
                                        </p:tgtEl>
                                        <p:attrNameLst>
                                          <p:attrName>style.visibility</p:attrName>
                                        </p:attrNameLst>
                                      </p:cBhvr>
                                      <p:to>
                                        <p:strVal val="visible"/>
                                      </p:to>
                                    </p:set>
                                    <p:animEffect transition="in" filter="wipe(down)">
                                      <p:cBhvr>
                                        <p:cTn id="11" dur="500"/>
                                        <p:tgtEl>
                                          <p:spTgt spid="4">
                                            <p:graphicEl>
                                              <a:chart seriesIdx="0" categoryIdx="1" bldStep="ptIn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graphicEl>
                                              <a:chart seriesIdx="0" categoryIdx="2" bldStep="ptInSeries"/>
                                            </p:graphicEl>
                                          </p:spTgt>
                                        </p:tgtEl>
                                        <p:attrNameLst>
                                          <p:attrName>style.visibility</p:attrName>
                                        </p:attrNameLst>
                                      </p:cBhvr>
                                      <p:to>
                                        <p:strVal val="visible"/>
                                      </p:to>
                                    </p:set>
                                    <p:animEffect transition="in" filter="wipe(down)">
                                      <p:cBhvr>
                                        <p:cTn id="16" dur="500"/>
                                        <p:tgtEl>
                                          <p:spTgt spid="4">
                                            <p:graphicEl>
                                              <a:chart seriesIdx="0" categoryIdx="2" bldStep="ptInSeries"/>
                                            </p:graphicEl>
                                          </p:spTgt>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
                                            <p:graphicEl>
                                              <a:chart seriesIdx="0" categoryIdx="3" bldStep="ptInSeries"/>
                                            </p:graphicEl>
                                          </p:spTgt>
                                        </p:tgtEl>
                                        <p:attrNameLst>
                                          <p:attrName>style.visibility</p:attrName>
                                        </p:attrNameLst>
                                      </p:cBhvr>
                                      <p:to>
                                        <p:strVal val="visible"/>
                                      </p:to>
                                    </p:set>
                                    <p:animEffect transition="in" filter="wipe(down)">
                                      <p:cBhvr>
                                        <p:cTn id="20" dur="500"/>
                                        <p:tgtEl>
                                          <p:spTgt spid="4">
                                            <p:graphicEl>
                                              <a:chart seriesIdx="0" categoryIdx="3"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041" y="2718755"/>
            <a:ext cx="911718" cy="914400"/>
          </a:xfrm>
          <a:prstGeom prst="rect">
            <a:avLst/>
          </a:prstGeom>
        </p:spPr>
      </p:pic>
      <p:sp>
        <p:nvSpPr>
          <p:cNvPr id="2" name="Title 1"/>
          <p:cNvSpPr>
            <a:spLocks noGrp="1"/>
          </p:cNvSpPr>
          <p:nvPr>
            <p:ph type="title"/>
          </p:nvPr>
        </p:nvSpPr>
        <p:spPr/>
        <p:txBody>
          <a:bodyPr/>
          <a:lstStyle/>
          <a:p>
            <a:r>
              <a:rPr lang="en-US" dirty="0" smtClean="0"/>
              <a:t>User-Agent Strings</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441" y="1448427"/>
            <a:ext cx="862919"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041" y="3989083"/>
            <a:ext cx="914400" cy="914400"/>
          </a:xfrm>
          <a:prstGeom prst="rect">
            <a:avLst/>
          </a:prstGeom>
        </p:spPr>
      </p:pic>
      <p:sp>
        <p:nvSpPr>
          <p:cNvPr id="8" name="Rectangle 7"/>
          <p:cNvSpPr/>
          <p:nvPr/>
        </p:nvSpPr>
        <p:spPr>
          <a:xfrm>
            <a:off x="1874531" y="5393445"/>
            <a:ext cx="9735881" cy="646331"/>
          </a:xfrm>
          <a:prstGeom prst="rect">
            <a:avLst/>
          </a:prstGeom>
        </p:spPr>
        <p:txBody>
          <a:bodyPr wrap="square">
            <a:spAutoFit/>
          </a:bodyPr>
          <a:lstStyle/>
          <a:p>
            <a:r>
              <a:rPr lang="en-US" dirty="0" smtClean="0">
                <a:solidFill>
                  <a:srgbClr val="FF0000"/>
                </a:solidFill>
              </a:rPr>
              <a:t>Mozilla/5.0</a:t>
            </a:r>
            <a:r>
              <a:rPr lang="en-US" dirty="0" smtClean="0"/>
              <a:t> </a:t>
            </a:r>
            <a:r>
              <a:rPr lang="en-US" dirty="0"/>
              <a:t>(Windows NT 10.0; WOW64) </a:t>
            </a:r>
            <a:r>
              <a:rPr lang="en-US" dirty="0" err="1">
                <a:solidFill>
                  <a:srgbClr val="FF0000"/>
                </a:solidFill>
              </a:rPr>
              <a:t>AppleWebKit</a:t>
            </a:r>
            <a:r>
              <a:rPr lang="en-US" dirty="0">
                <a:solidFill>
                  <a:srgbClr val="FF0000"/>
                </a:solidFill>
              </a:rPr>
              <a:t>/537.36 (KHTML, like Gecko) Chrome/39.0.2171.71 Safari/537.36 </a:t>
            </a:r>
            <a:r>
              <a:rPr lang="en-US" dirty="0"/>
              <a:t>Edge/12.0</a:t>
            </a:r>
          </a:p>
        </p:txBody>
      </p:sp>
      <p:sp>
        <p:nvSpPr>
          <p:cNvPr id="9" name="Rectangle 8"/>
          <p:cNvSpPr/>
          <p:nvPr/>
        </p:nvSpPr>
        <p:spPr>
          <a:xfrm>
            <a:off x="1874531" y="2852789"/>
            <a:ext cx="9735881" cy="646331"/>
          </a:xfrm>
          <a:prstGeom prst="rect">
            <a:avLst/>
          </a:prstGeom>
        </p:spPr>
        <p:txBody>
          <a:bodyPr wrap="square">
            <a:spAutoFit/>
          </a:bodyPr>
          <a:lstStyle/>
          <a:p>
            <a:r>
              <a:rPr lang="en-US" dirty="0">
                <a:solidFill>
                  <a:srgbClr val="FF0000"/>
                </a:solidFill>
              </a:rPr>
              <a:t>Mozilla/5.0</a:t>
            </a:r>
            <a:r>
              <a:rPr lang="en-US" dirty="0"/>
              <a:t> (Macintosh; Intel Mac OS X 10_10_1) </a:t>
            </a:r>
            <a:r>
              <a:rPr lang="en-US" dirty="0" err="1"/>
              <a:t>AppleWebKit</a:t>
            </a:r>
            <a:r>
              <a:rPr lang="en-US" dirty="0"/>
              <a:t>/600.1.25 </a:t>
            </a:r>
            <a:r>
              <a:rPr lang="en-US" dirty="0">
                <a:solidFill>
                  <a:srgbClr val="FF0000"/>
                </a:solidFill>
              </a:rPr>
              <a:t>(KHTML, like Gecko) </a:t>
            </a:r>
            <a:r>
              <a:rPr lang="en-US" dirty="0"/>
              <a:t>Version/8.0 Safari/600.1.25</a:t>
            </a:r>
          </a:p>
        </p:txBody>
      </p:sp>
      <p:sp>
        <p:nvSpPr>
          <p:cNvPr id="12" name="Rectangle 11"/>
          <p:cNvSpPr/>
          <p:nvPr/>
        </p:nvSpPr>
        <p:spPr>
          <a:xfrm>
            <a:off x="1874531" y="4123117"/>
            <a:ext cx="9905989" cy="646331"/>
          </a:xfrm>
          <a:prstGeom prst="rect">
            <a:avLst/>
          </a:prstGeom>
        </p:spPr>
        <p:txBody>
          <a:bodyPr wrap="square">
            <a:spAutoFit/>
          </a:bodyPr>
          <a:lstStyle/>
          <a:p>
            <a:r>
              <a:rPr lang="en-US" dirty="0" smtClean="0">
                <a:solidFill>
                  <a:srgbClr val="FF0000"/>
                </a:solidFill>
              </a:rPr>
              <a:t>Mozilla/5.0</a:t>
            </a:r>
            <a:r>
              <a:rPr lang="en-US" dirty="0" smtClean="0"/>
              <a:t> (Windows NT 10.0; WOW64) </a:t>
            </a:r>
            <a:r>
              <a:rPr lang="en-US" dirty="0" err="1" smtClean="0">
                <a:solidFill>
                  <a:srgbClr val="FF0000"/>
                </a:solidFill>
              </a:rPr>
              <a:t>AppleWebKit</a:t>
            </a:r>
            <a:r>
              <a:rPr lang="en-US" dirty="0" smtClean="0">
                <a:solidFill>
                  <a:srgbClr val="FF0000"/>
                </a:solidFill>
              </a:rPr>
              <a:t>/537.36 (KHTML, like Gecko) </a:t>
            </a:r>
            <a:r>
              <a:rPr lang="en-US" dirty="0" smtClean="0"/>
              <a:t>Chrome/40.0.2214.93 </a:t>
            </a:r>
            <a:r>
              <a:rPr lang="en-US" dirty="0" smtClean="0">
                <a:solidFill>
                  <a:srgbClr val="FF0000"/>
                </a:solidFill>
              </a:rPr>
              <a:t>Safari/537.36</a:t>
            </a:r>
            <a:endParaRPr lang="en-US" dirty="0">
              <a:solidFill>
                <a:srgbClr val="FF0000"/>
              </a:solidFill>
            </a:endParaRPr>
          </a:p>
        </p:txBody>
      </p:sp>
      <p:sp>
        <p:nvSpPr>
          <p:cNvPr id="14" name="Rectangle 13"/>
          <p:cNvSpPr/>
          <p:nvPr/>
        </p:nvSpPr>
        <p:spPr>
          <a:xfrm>
            <a:off x="1874531" y="1643498"/>
            <a:ext cx="9735880" cy="369332"/>
          </a:xfrm>
          <a:prstGeom prst="rect">
            <a:avLst/>
          </a:prstGeom>
        </p:spPr>
        <p:txBody>
          <a:bodyPr wrap="square">
            <a:spAutoFit/>
          </a:bodyPr>
          <a:lstStyle/>
          <a:p>
            <a:r>
              <a:rPr lang="en-US" dirty="0">
                <a:solidFill>
                  <a:srgbClr val="FF0000"/>
                </a:solidFill>
              </a:rPr>
              <a:t>Mozilla/5.0</a:t>
            </a:r>
            <a:r>
              <a:rPr lang="en-US" dirty="0"/>
              <a:t> (Windows NT 10.0; WOW64; rv:35.0) </a:t>
            </a:r>
            <a:r>
              <a:rPr lang="en-US" dirty="0">
                <a:solidFill>
                  <a:srgbClr val="FF0000"/>
                </a:solidFill>
              </a:rPr>
              <a:t>Gecko/20100101 </a:t>
            </a:r>
            <a:r>
              <a:rPr lang="en-US" dirty="0"/>
              <a:t>Firefox/35.0</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139" y="5162734"/>
            <a:ext cx="863221" cy="936182"/>
          </a:xfrm>
          <a:prstGeom prst="rect">
            <a:avLst/>
          </a:prstGeom>
        </p:spPr>
      </p:pic>
    </p:spTree>
    <p:extLst>
      <p:ext uri="{BB962C8B-B14F-4D97-AF65-F5344CB8AC3E}">
        <p14:creationId xmlns:p14="http://schemas.microsoft.com/office/powerpoint/2010/main" val="24332522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376" y="5047468"/>
            <a:ext cx="931101" cy="914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926" y="958922"/>
            <a:ext cx="2286000" cy="3810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spTree>
    <p:extLst>
      <p:ext uri="{BB962C8B-B14F-4D97-AF65-F5344CB8AC3E}">
        <p14:creationId xmlns:p14="http://schemas.microsoft.com/office/powerpoint/2010/main" val="192214449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803" y="5047468"/>
            <a:ext cx="862919" cy="914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9349" y="5047468"/>
            <a:ext cx="914400" cy="9144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0874" y="958922"/>
            <a:ext cx="2390775" cy="3810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495" y="958922"/>
            <a:ext cx="2143125" cy="38100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349" y="5047468"/>
            <a:ext cx="911718" cy="914400"/>
          </a:xfrm>
          <a:prstGeom prst="rect">
            <a:avLst/>
          </a:prstGeom>
        </p:spPr>
      </p:pic>
      <p:pic>
        <p:nvPicPr>
          <p:cNvPr id="2" name="Picture 1"/>
          <p:cNvPicPr>
            <a:picLocks noChangeAspect="1"/>
          </p:cNvPicPr>
          <p:nvPr/>
        </p:nvPicPr>
        <p:blipFill>
          <a:blip r:embed="rId8"/>
          <a:stretch>
            <a:fillRect/>
          </a:stretch>
        </p:blipFill>
        <p:spPr>
          <a:xfrm>
            <a:off x="8534414" y="955995"/>
            <a:ext cx="2289512" cy="3815854"/>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6228" y="5047468"/>
            <a:ext cx="865884" cy="939070"/>
          </a:xfrm>
          <a:prstGeom prst="rect">
            <a:avLst/>
          </a:prstGeom>
        </p:spPr>
      </p:pic>
    </p:spTree>
    <p:extLst>
      <p:ext uri="{BB962C8B-B14F-4D97-AF65-F5344CB8AC3E}">
        <p14:creationId xmlns:p14="http://schemas.microsoft.com/office/powerpoint/2010/main" val="282125757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a:t>
            </a:r>
            <a:r>
              <a:rPr lang="en-US" sz="2941" dirty="0" smtClean="0">
                <a:solidFill>
                  <a:srgbClr val="FFFFFF"/>
                </a:solidFill>
              </a:rPr>
              <a:t>Edge</a:t>
            </a:r>
            <a:endParaRPr lang="en-US" sz="2941" dirty="0">
              <a:solidFill>
                <a:srgbClr val="FFFFFF"/>
              </a:solidFill>
            </a:endParaRPr>
          </a:p>
        </p:txBody>
      </p:sp>
      <p:sp>
        <p:nvSpPr>
          <p:cNvPr id="68" name="Isosceles Triangle 67"/>
          <p:cNvSpPr/>
          <p:nvPr/>
        </p:nvSpPr>
        <p:spPr bwMode="auto">
          <a:xfrm flipV="1">
            <a:off x="5880250" y="990962"/>
            <a:ext cx="378498" cy="201311"/>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8151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theme/theme1.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Tour2015 Template.potx" id="{D231193C-5CCB-4FB3-8866-2F0FF48C7C1C}" vid="{79D6DFF3-13F9-45F0-96D2-151A5921777B}"/>
    </a:ext>
  </a:extLst>
</a:theme>
</file>

<file path=ppt/theme/theme2.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10_16-9_WHITE_v04.potx [Read-Only]" id="{A7B97D28-C7C4-4CA0-97A5-D8C150146731}" vid="{928E3E1B-2D43-479A-A9EB-EDBC46C89A62}"/>
    </a:ext>
  </a:extLst>
</a:theme>
</file>

<file path=ppt/theme/theme3.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4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2289</Words>
  <Application>Microsoft Office PowerPoint</Application>
  <PresentationFormat>Widescreen</PresentationFormat>
  <Paragraphs>223</Paragraphs>
  <Slides>25</Slides>
  <Notes>24</Notes>
  <HiddenSlides>3</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25</vt:i4>
      </vt:variant>
    </vt:vector>
  </HeadingPairs>
  <TitlesOfParts>
    <vt:vector size="40" baseType="lpstr">
      <vt:lpstr>Arial</vt:lpstr>
      <vt:lpstr>Calibri</vt:lpstr>
      <vt:lpstr>Consolas</vt:lpstr>
      <vt:lpstr>ＭＳ Ｐゴシック</vt:lpstr>
      <vt:lpstr>Myriad Pro</vt:lpstr>
      <vt:lpstr>Segoe UI</vt:lpstr>
      <vt:lpstr>Segoe UI Light</vt:lpstr>
      <vt:lpstr>Segoe UI Semibold</vt:lpstr>
      <vt:lpstr>Segoe UI Semilight</vt:lpstr>
      <vt:lpstr>Wingdings</vt:lpstr>
      <vt:lpstr>BUILD2015</vt:lpstr>
      <vt:lpstr>1_Windows 10 Brand Template 16x9</vt:lpstr>
      <vt:lpstr>12_BUILD CHARCOAL BACKGROUND</vt:lpstr>
      <vt:lpstr>4_BUILD CHARCOAL BACKGROUND</vt:lpstr>
      <vt:lpstr>1_BUILD CHARCOAL BACKGROUND</vt:lpstr>
      <vt:lpstr>Microsoft Edge and Web App Platform Windows 10 Developer Workshop</vt:lpstr>
      <vt:lpstr>IntroducingMicrosoft Edge</vt:lpstr>
      <vt:lpstr>Always up-to-date</vt:lpstr>
      <vt:lpstr>Performances</vt:lpstr>
      <vt:lpstr>Performances</vt:lpstr>
      <vt:lpstr>User-Agent Strings</vt:lpstr>
      <vt:lpstr>PowerPoint Presentation</vt:lpstr>
      <vt:lpstr>PowerPoint Presentation</vt:lpstr>
      <vt:lpstr>Microsoft EdgeHTML</vt:lpstr>
      <vt:lpstr>Windows Web Platform </vt:lpstr>
      <vt:lpstr>PowerPoint Presentation</vt:lpstr>
      <vt:lpstr>PowerPoint Presentation</vt:lpstr>
      <vt:lpstr>PowerPoint Presentation</vt:lpstr>
      <vt:lpstr>Packaged apps and tools investments</vt:lpstr>
      <vt:lpstr>PowerPoint Presentation</vt:lpstr>
      <vt:lpstr>WebView Control</vt:lpstr>
      <vt:lpstr>Lab:  Webview</vt:lpstr>
      <vt:lpstr>PowerPoint Presentation</vt:lpstr>
      <vt:lpstr>PowerPoint Presentation</vt:lpstr>
      <vt:lpstr>Windows APIs</vt:lpstr>
      <vt:lpstr>Lab:  Hosted Web Apps</vt:lpstr>
      <vt:lpstr>W3C Standard</vt:lpstr>
      <vt:lpstr>PowerPoint Presentation</vt:lpstr>
      <vt:lpstr>DEMO  ManifoldJS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2015-08-19T08:40:08Z</dcterms:created>
  <dcterms:modified xsi:type="dcterms:W3CDTF">2015-09-29T11:14:53Z</dcterms:modified>
</cp:coreProperties>
</file>